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303" r:id="rId6"/>
    <p:sldId id="301" r:id="rId7"/>
    <p:sldId id="272" r:id="rId8"/>
    <p:sldId id="304" r:id="rId9"/>
    <p:sldId id="302" r:id="rId10"/>
    <p:sldId id="305" r:id="rId11"/>
    <p:sldId id="306" r:id="rId12"/>
    <p:sldId id="350" r:id="rId13"/>
    <p:sldId id="307" r:id="rId14"/>
    <p:sldId id="308" r:id="rId15"/>
    <p:sldId id="310" r:id="rId16"/>
    <p:sldId id="320" r:id="rId17"/>
    <p:sldId id="315" r:id="rId18"/>
    <p:sldId id="309" r:id="rId19"/>
    <p:sldId id="316" r:id="rId20"/>
    <p:sldId id="311" r:id="rId21"/>
    <p:sldId id="313" r:id="rId22"/>
    <p:sldId id="314" r:id="rId23"/>
    <p:sldId id="312" r:id="rId24"/>
    <p:sldId id="317" r:id="rId25"/>
    <p:sldId id="318" r:id="rId26"/>
    <p:sldId id="319" r:id="rId27"/>
    <p:sldId id="328" r:id="rId28"/>
    <p:sldId id="333" r:id="rId29"/>
    <p:sldId id="334" r:id="rId30"/>
    <p:sldId id="335" r:id="rId31"/>
    <p:sldId id="341" r:id="rId32"/>
    <p:sldId id="338" r:id="rId33"/>
    <p:sldId id="339" r:id="rId34"/>
    <p:sldId id="342" r:id="rId35"/>
    <p:sldId id="343" r:id="rId36"/>
    <p:sldId id="340" r:id="rId37"/>
    <p:sldId id="344" r:id="rId38"/>
    <p:sldId id="345" r:id="rId39"/>
    <p:sldId id="346" r:id="rId40"/>
    <p:sldId id="347" r:id="rId41"/>
    <p:sldId id="348" r:id="rId42"/>
    <p:sldId id="349" r:id="rId43"/>
  </p:sldIdLst>
  <p:sldSz cx="9144000" cy="5143500" type="screen16x9"/>
  <p:notesSz cx="6858000" cy="9144000"/>
  <p:embeddedFontLst>
    <p:embeddedFont>
      <p:font typeface="Anaheim" panose="020B0604020202020204" charset="-18"/>
      <p:regular r:id="rId45"/>
    </p:embeddedFont>
    <p:embeddedFont>
      <p:font typeface="Barlow Condensed ExtraBold" panose="00000906000000000000" pitchFamily="2" charset="-18"/>
      <p:bold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  <p:embeddedFont>
      <p:font typeface="Congenial" panose="02000503040000020004" pitchFamily="2" charset="0"/>
      <p:regular r:id="rId53"/>
      <p:bold r:id="rId54"/>
      <p:italic r:id="rId55"/>
      <p:boldItalic r:id="rId56"/>
    </p:embeddedFont>
    <p:embeddedFont>
      <p:font typeface="Consolas" panose="020B0609020204030204" pitchFamily="49" charset="0"/>
      <p:regular r:id="rId57"/>
      <p:bold r:id="rId58"/>
      <p:italic r:id="rId59"/>
      <p:boldItalic r:id="rId60"/>
    </p:embeddedFont>
    <p:embeddedFont>
      <p:font typeface="Nunito Light" panose="00000400000000000000" pitchFamily="2" charset="-18"/>
      <p:regular r:id="rId61"/>
      <p:italic r:id="rId62"/>
    </p:embeddedFont>
    <p:embeddedFont>
      <p:font typeface="Open Sans" panose="020B0606030504020204" pitchFamily="34" charset="0"/>
      <p:regular r:id="rId63"/>
      <p:bold r:id="rId64"/>
      <p:italic r:id="rId65"/>
      <p:boldItalic r:id="rId66"/>
    </p:embeddedFont>
    <p:embeddedFont>
      <p:font typeface="Overpass Mono" panose="020B0604020202020204" charset="-18"/>
      <p:regular r:id="rId67"/>
      <p:bold r:id="rId68"/>
    </p:embeddedFont>
    <p:embeddedFont>
      <p:font typeface="Raleway SemiBold" panose="020B0703030101060003" pitchFamily="34" charset="-18"/>
      <p:bold r:id="rId69"/>
      <p:boldItalic r:id="rId70"/>
    </p:embeddedFont>
    <p:embeddedFont>
      <p:font typeface="Roboto" panose="02000000000000000000" pitchFamily="2" charset="0"/>
      <p:regular r:id="rId71"/>
      <p:bold r:id="rId72"/>
      <p:italic r:id="rId73"/>
      <p:boldItalic r:id="rId74"/>
    </p:embeddedFont>
    <p:embeddedFont>
      <p:font typeface="Roboto Condensed Light" panose="02000000000000000000" pitchFamily="2" charset="0"/>
      <p:regular r:id="rId75"/>
      <p:italic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23D724-7FE7-4A01-B3CC-4F3E094EF25B}">
  <a:tblStyle styleId="{5923D724-7FE7-4A01-B3CC-4F3E094EF2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89DBF6A-25F5-4FF6-BDFD-E5AEEBF2256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63" Type="http://schemas.openxmlformats.org/officeDocument/2006/relationships/font" Target="fonts/font19.fntdata"/><Relationship Id="rId68" Type="http://schemas.openxmlformats.org/officeDocument/2006/relationships/font" Target="fonts/font2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74" Type="http://schemas.openxmlformats.org/officeDocument/2006/relationships/font" Target="fonts/font30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font" Target="fonts/font25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72" Type="http://schemas.openxmlformats.org/officeDocument/2006/relationships/font" Target="fonts/font28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font" Target="fonts/font26.fntdata"/><Relationship Id="rId75" Type="http://schemas.openxmlformats.org/officeDocument/2006/relationships/font" Target="fonts/font3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73" Type="http://schemas.openxmlformats.org/officeDocument/2006/relationships/font" Target="fonts/font29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6" Type="http://schemas.openxmlformats.org/officeDocument/2006/relationships/font" Target="fonts/font32.fntdata"/><Relationship Id="rId7" Type="http://schemas.openxmlformats.org/officeDocument/2006/relationships/slide" Target="slides/slide6.xml"/><Relationship Id="rId71" Type="http://schemas.openxmlformats.org/officeDocument/2006/relationships/font" Target="fonts/font2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4233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4141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7866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9004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6726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7743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4481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082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8141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30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9316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1560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5143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5384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3491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350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3994a781_0_25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3994a781_0_25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588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8b872573b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8b872573b1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8b9fd0675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8b9fd0675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8d4cbd36da_4_31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8d4cbd36da_4_31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936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8d4cbd36da_4_31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8d4cbd36da_4_31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78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8d4cbd36da_4_31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8d4cbd36da_4_31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8d4cbd36da_4_31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8d4cbd36da_4_31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75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8b3994a781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8b3994a781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512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362284" y="1723643"/>
            <a:ext cx="1781706" cy="3419867"/>
            <a:chOff x="7397009" y="1731193"/>
            <a:chExt cx="1781706" cy="3419867"/>
          </a:xfrm>
        </p:grpSpPr>
        <p:sp>
          <p:nvSpPr>
            <p:cNvPr id="10" name="Google Shape;10;p2"/>
            <p:cNvSpPr/>
            <p:nvPr/>
          </p:nvSpPr>
          <p:spPr>
            <a:xfrm>
              <a:off x="7858529" y="1731193"/>
              <a:ext cx="1320185" cy="132176"/>
            </a:xfrm>
            <a:custGeom>
              <a:avLst/>
              <a:gdLst/>
              <a:ahLst/>
              <a:cxnLst/>
              <a:rect l="l" t="t" r="r" b="b"/>
              <a:pathLst>
                <a:path w="19277" h="1930" extrusionOk="0">
                  <a:moveTo>
                    <a:pt x="1" y="1"/>
                  </a:moveTo>
                  <a:lnTo>
                    <a:pt x="1" y="1930"/>
                  </a:lnTo>
                  <a:lnTo>
                    <a:pt x="19277" y="1930"/>
                  </a:lnTo>
                  <a:lnTo>
                    <a:pt x="19277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784360" y="1950550"/>
              <a:ext cx="865993" cy="132176"/>
            </a:xfrm>
            <a:custGeom>
              <a:avLst/>
              <a:gdLst/>
              <a:ahLst/>
              <a:cxnLst/>
              <a:rect l="l" t="t" r="r" b="b"/>
              <a:pathLst>
                <a:path w="12645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12645" y="1929"/>
                  </a:lnTo>
                  <a:lnTo>
                    <a:pt x="1264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855808" y="1950550"/>
              <a:ext cx="322907" cy="132176"/>
            </a:xfrm>
            <a:custGeom>
              <a:avLst/>
              <a:gdLst/>
              <a:ahLst/>
              <a:cxnLst/>
              <a:rect l="l" t="t" r="r" b="b"/>
              <a:pathLst>
                <a:path w="4715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45651" y="2169086"/>
              <a:ext cx="733063" cy="132998"/>
            </a:xfrm>
            <a:custGeom>
              <a:avLst/>
              <a:gdLst/>
              <a:ahLst/>
              <a:cxnLst/>
              <a:rect l="l" t="t" r="r" b="b"/>
              <a:pathLst>
                <a:path w="10704" h="1942" extrusionOk="0">
                  <a:moveTo>
                    <a:pt x="0" y="0"/>
                  </a:moveTo>
                  <a:lnTo>
                    <a:pt x="0" y="1941"/>
                  </a:lnTo>
                  <a:lnTo>
                    <a:pt x="10704" y="1941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738356" y="2388443"/>
              <a:ext cx="440359" cy="132929"/>
            </a:xfrm>
            <a:custGeom>
              <a:avLst/>
              <a:gdLst/>
              <a:ahLst/>
              <a:cxnLst/>
              <a:rect l="l" t="t" r="r" b="b"/>
              <a:pathLst>
                <a:path w="6430" h="1941" extrusionOk="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90637" y="2388443"/>
              <a:ext cx="597737" cy="132929"/>
            </a:xfrm>
            <a:custGeom>
              <a:avLst/>
              <a:gdLst/>
              <a:ahLst/>
              <a:cxnLst/>
              <a:rect l="l" t="t" r="r" b="b"/>
              <a:pathLst>
                <a:path w="8728" h="1941" extrusionOk="0">
                  <a:moveTo>
                    <a:pt x="1" y="0"/>
                  </a:moveTo>
                  <a:lnTo>
                    <a:pt x="1" y="1941"/>
                  </a:lnTo>
                  <a:lnTo>
                    <a:pt x="8728" y="1941"/>
                  </a:lnTo>
                  <a:lnTo>
                    <a:pt x="8728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683208" y="2607801"/>
              <a:ext cx="1495507" cy="132108"/>
            </a:xfrm>
            <a:custGeom>
              <a:avLst/>
              <a:gdLst/>
              <a:ahLst/>
              <a:cxnLst/>
              <a:rect l="l" t="t" r="r" b="b"/>
              <a:pathLst>
                <a:path w="21837" h="1929" extrusionOk="0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98888" y="2827090"/>
              <a:ext cx="879827" cy="132176"/>
            </a:xfrm>
            <a:custGeom>
              <a:avLst/>
              <a:gdLst/>
              <a:ahLst/>
              <a:cxnLst/>
              <a:rect l="l" t="t" r="r" b="b"/>
              <a:pathLst>
                <a:path w="12847" h="1930" extrusionOk="0">
                  <a:moveTo>
                    <a:pt x="0" y="1"/>
                  </a:moveTo>
                  <a:lnTo>
                    <a:pt x="0" y="1930"/>
                  </a:lnTo>
                  <a:lnTo>
                    <a:pt x="12847" y="1930"/>
                  </a:lnTo>
                  <a:lnTo>
                    <a:pt x="12847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855808" y="3046447"/>
              <a:ext cx="322907" cy="132176"/>
            </a:xfrm>
            <a:custGeom>
              <a:avLst/>
              <a:gdLst/>
              <a:ahLst/>
              <a:cxnLst/>
              <a:rect l="l" t="t" r="r" b="b"/>
              <a:pathLst>
                <a:path w="4715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84360" y="2169086"/>
              <a:ext cx="499050" cy="132998"/>
            </a:xfrm>
            <a:custGeom>
              <a:avLst/>
              <a:gdLst/>
              <a:ahLst/>
              <a:cxnLst/>
              <a:rect l="l" t="t" r="r" b="b"/>
              <a:pathLst>
                <a:path w="7287" h="1942" extrusionOk="0">
                  <a:moveTo>
                    <a:pt x="0" y="0"/>
                  </a:moveTo>
                  <a:lnTo>
                    <a:pt x="0" y="1941"/>
                  </a:lnTo>
                  <a:lnTo>
                    <a:pt x="7287" y="1941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20017" y="4142344"/>
              <a:ext cx="322975" cy="132176"/>
            </a:xfrm>
            <a:custGeom>
              <a:avLst/>
              <a:gdLst/>
              <a:ahLst/>
              <a:cxnLst/>
              <a:rect l="l" t="t" r="r" b="b"/>
              <a:pathLst>
                <a:path w="4716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21789" y="4142344"/>
              <a:ext cx="322153" cy="132176"/>
            </a:xfrm>
            <a:custGeom>
              <a:avLst/>
              <a:gdLst/>
              <a:ahLst/>
              <a:cxnLst/>
              <a:rect l="l" t="t" r="r" b="b"/>
              <a:pathLst>
                <a:path w="4704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4703" y="192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152056" y="3264983"/>
              <a:ext cx="1026659" cy="132998"/>
            </a:xfrm>
            <a:custGeom>
              <a:avLst/>
              <a:gdLst/>
              <a:ahLst/>
              <a:cxnLst/>
              <a:rect l="l" t="t" r="r" b="b"/>
              <a:pathLst>
                <a:path w="14991" h="1942" extrusionOk="0">
                  <a:moveTo>
                    <a:pt x="1" y="0"/>
                  </a:moveTo>
                  <a:lnTo>
                    <a:pt x="1" y="1941"/>
                  </a:lnTo>
                  <a:lnTo>
                    <a:pt x="14991" y="1941"/>
                  </a:lnTo>
                  <a:lnTo>
                    <a:pt x="1499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784360" y="3484340"/>
              <a:ext cx="807301" cy="132929"/>
            </a:xfrm>
            <a:custGeom>
              <a:avLst/>
              <a:gdLst/>
              <a:ahLst/>
              <a:cxnLst/>
              <a:rect l="l" t="t" r="r" b="b"/>
              <a:pathLst>
                <a:path w="11788" h="1941" extrusionOk="0">
                  <a:moveTo>
                    <a:pt x="0" y="0"/>
                  </a:moveTo>
                  <a:lnTo>
                    <a:pt x="0" y="1941"/>
                  </a:lnTo>
                  <a:lnTo>
                    <a:pt x="11787" y="1941"/>
                  </a:lnTo>
                  <a:lnTo>
                    <a:pt x="1178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38356" y="3484340"/>
              <a:ext cx="440359" cy="132929"/>
            </a:xfrm>
            <a:custGeom>
              <a:avLst/>
              <a:gdLst/>
              <a:ahLst/>
              <a:cxnLst/>
              <a:rect l="l" t="t" r="r" b="b"/>
              <a:pathLst>
                <a:path w="6430" h="1941" extrusionOk="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931945" y="3046447"/>
              <a:ext cx="733063" cy="132176"/>
            </a:xfrm>
            <a:custGeom>
              <a:avLst/>
              <a:gdLst/>
              <a:ahLst/>
              <a:cxnLst/>
              <a:rect l="l" t="t" r="r" b="b"/>
              <a:pathLst>
                <a:path w="10704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45651" y="3703698"/>
              <a:ext cx="733063" cy="132108"/>
            </a:xfrm>
            <a:custGeom>
              <a:avLst/>
              <a:gdLst/>
              <a:ahLst/>
              <a:cxnLst/>
              <a:rect l="l" t="t" r="r" b="b"/>
              <a:pathLst>
                <a:path w="10704" h="1929" extrusionOk="0">
                  <a:moveTo>
                    <a:pt x="0" y="0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855808" y="3922987"/>
              <a:ext cx="322907" cy="132176"/>
            </a:xfrm>
            <a:custGeom>
              <a:avLst/>
              <a:gdLst/>
              <a:ahLst/>
              <a:cxnLst/>
              <a:rect l="l" t="t" r="r" b="b"/>
              <a:pathLst>
                <a:path w="4715" h="1930" extrusionOk="0">
                  <a:moveTo>
                    <a:pt x="0" y="1"/>
                  </a:moveTo>
                  <a:lnTo>
                    <a:pt x="0" y="1930"/>
                  </a:lnTo>
                  <a:lnTo>
                    <a:pt x="4715" y="1930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0637" y="3703698"/>
              <a:ext cx="322975" cy="132108"/>
            </a:xfrm>
            <a:custGeom>
              <a:avLst/>
              <a:gdLst/>
              <a:ahLst/>
              <a:cxnLst/>
              <a:rect l="l" t="t" r="r" b="b"/>
              <a:pathLst>
                <a:path w="4716" h="1929" extrusionOk="0">
                  <a:moveTo>
                    <a:pt x="1" y="0"/>
                  </a:moveTo>
                  <a:lnTo>
                    <a:pt x="1" y="1929"/>
                  </a:lnTo>
                  <a:lnTo>
                    <a:pt x="4715" y="1929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45651" y="4142344"/>
              <a:ext cx="733063" cy="132176"/>
            </a:xfrm>
            <a:custGeom>
              <a:avLst/>
              <a:gdLst/>
              <a:ahLst/>
              <a:cxnLst/>
              <a:rect l="l" t="t" r="r" b="b"/>
              <a:pathLst>
                <a:path w="10704" h="1930" extrusionOk="0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858529" y="3922987"/>
              <a:ext cx="862774" cy="132176"/>
            </a:xfrm>
            <a:custGeom>
              <a:avLst/>
              <a:gdLst/>
              <a:ahLst/>
              <a:cxnLst/>
              <a:rect l="l" t="t" r="r" b="b"/>
              <a:pathLst>
                <a:path w="12598" h="1930" extrusionOk="0">
                  <a:moveTo>
                    <a:pt x="1" y="1"/>
                  </a:moveTo>
                  <a:lnTo>
                    <a:pt x="1" y="1930"/>
                  </a:lnTo>
                  <a:lnTo>
                    <a:pt x="12598" y="1930"/>
                  </a:lnTo>
                  <a:lnTo>
                    <a:pt x="1259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683208" y="4361702"/>
              <a:ext cx="1495507" cy="132176"/>
            </a:xfrm>
            <a:custGeom>
              <a:avLst/>
              <a:gdLst/>
              <a:ahLst/>
              <a:cxnLst/>
              <a:rect l="l" t="t" r="r" b="b"/>
              <a:pathLst>
                <a:path w="21837" h="1930" extrusionOk="0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767736" y="4580237"/>
              <a:ext cx="410978" cy="132929"/>
            </a:xfrm>
            <a:custGeom>
              <a:avLst/>
              <a:gdLst/>
              <a:ahLst/>
              <a:cxnLst/>
              <a:rect l="l" t="t" r="r" b="b"/>
              <a:pathLst>
                <a:path w="6001" h="1941" extrusionOk="0">
                  <a:moveTo>
                    <a:pt x="0" y="0"/>
                  </a:moveTo>
                  <a:lnTo>
                    <a:pt x="0" y="1941"/>
                  </a:lnTo>
                  <a:lnTo>
                    <a:pt x="6001" y="1941"/>
                  </a:lnTo>
                  <a:lnTo>
                    <a:pt x="600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814494" y="4580237"/>
              <a:ext cx="773880" cy="132929"/>
            </a:xfrm>
            <a:custGeom>
              <a:avLst/>
              <a:gdLst/>
              <a:ahLst/>
              <a:cxnLst/>
              <a:rect l="l" t="t" r="r" b="b"/>
              <a:pathLst>
                <a:path w="11300" h="1941" extrusionOk="0">
                  <a:moveTo>
                    <a:pt x="1" y="0"/>
                  </a:moveTo>
                  <a:lnTo>
                    <a:pt x="1" y="1941"/>
                  </a:lnTo>
                  <a:lnTo>
                    <a:pt x="11300" y="1941"/>
                  </a:lnTo>
                  <a:lnTo>
                    <a:pt x="1130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97009" y="4799526"/>
              <a:ext cx="833394" cy="132998"/>
            </a:xfrm>
            <a:custGeom>
              <a:avLst/>
              <a:gdLst/>
              <a:ahLst/>
              <a:cxnLst/>
              <a:rect l="l" t="t" r="r" b="b"/>
              <a:pathLst>
                <a:path w="12169" h="1942" extrusionOk="0">
                  <a:moveTo>
                    <a:pt x="1" y="1"/>
                  </a:moveTo>
                  <a:lnTo>
                    <a:pt x="1" y="1942"/>
                  </a:lnTo>
                  <a:lnTo>
                    <a:pt x="12169" y="1942"/>
                  </a:lnTo>
                  <a:lnTo>
                    <a:pt x="12169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82851" y="4799526"/>
              <a:ext cx="795864" cy="132998"/>
            </a:xfrm>
            <a:custGeom>
              <a:avLst/>
              <a:gdLst/>
              <a:ahLst/>
              <a:cxnLst/>
              <a:rect l="l" t="t" r="r" b="b"/>
              <a:pathLst>
                <a:path w="11621" h="1942" extrusionOk="0">
                  <a:moveTo>
                    <a:pt x="0" y="1"/>
                  </a:moveTo>
                  <a:lnTo>
                    <a:pt x="0" y="1942"/>
                  </a:lnTo>
                  <a:lnTo>
                    <a:pt x="11621" y="1942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64053" y="5018884"/>
              <a:ext cx="1114662" cy="132176"/>
            </a:xfrm>
            <a:custGeom>
              <a:avLst/>
              <a:gdLst/>
              <a:ahLst/>
              <a:cxnLst/>
              <a:rect l="l" t="t" r="r" b="b"/>
              <a:pathLst>
                <a:path w="16276" h="1930" extrusionOk="0">
                  <a:moveTo>
                    <a:pt x="0" y="1"/>
                  </a:moveTo>
                  <a:lnTo>
                    <a:pt x="0" y="1930"/>
                  </a:lnTo>
                  <a:lnTo>
                    <a:pt x="16276" y="1930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962382" y="0"/>
            <a:ext cx="2721868" cy="387420"/>
          </a:xfrm>
          <a:custGeom>
            <a:avLst/>
            <a:gdLst/>
            <a:ahLst/>
            <a:cxnLst/>
            <a:rect l="l" t="t" r="r" b="b"/>
            <a:pathLst>
              <a:path w="39744" h="5657" extrusionOk="0">
                <a:moveTo>
                  <a:pt x="1" y="1"/>
                </a:moveTo>
                <a:lnTo>
                  <a:pt x="1" y="5656"/>
                </a:lnTo>
                <a:lnTo>
                  <a:pt x="39744" y="5656"/>
                </a:lnTo>
                <a:lnTo>
                  <a:pt x="397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873813" y="0"/>
            <a:ext cx="664647" cy="387420"/>
          </a:xfrm>
          <a:custGeom>
            <a:avLst/>
            <a:gdLst/>
            <a:ahLst/>
            <a:cxnLst/>
            <a:rect l="l" t="t" r="r" b="b"/>
            <a:pathLst>
              <a:path w="9705" h="5657" extrusionOk="0">
                <a:moveTo>
                  <a:pt x="1" y="1"/>
                </a:moveTo>
                <a:lnTo>
                  <a:pt x="1" y="5656"/>
                </a:lnTo>
                <a:lnTo>
                  <a:pt x="9704" y="5656"/>
                </a:lnTo>
                <a:lnTo>
                  <a:pt x="970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1049134" y="938616"/>
            <a:ext cx="212098" cy="385776"/>
          </a:xfrm>
          <a:custGeom>
            <a:avLst/>
            <a:gdLst/>
            <a:ahLst/>
            <a:cxnLst/>
            <a:rect l="l" t="t" r="r" b="b"/>
            <a:pathLst>
              <a:path w="3097" h="5633" extrusionOk="0">
                <a:moveTo>
                  <a:pt x="2239" y="1"/>
                </a:moveTo>
                <a:lnTo>
                  <a:pt x="1" y="5275"/>
                </a:lnTo>
                <a:lnTo>
                  <a:pt x="846" y="5633"/>
                </a:lnTo>
                <a:lnTo>
                  <a:pt x="3096" y="370"/>
                </a:lnTo>
                <a:lnTo>
                  <a:pt x="22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873813" y="1008745"/>
            <a:ext cx="167240" cy="245519"/>
          </a:xfrm>
          <a:custGeom>
            <a:avLst/>
            <a:gdLst/>
            <a:ahLst/>
            <a:cxnLst/>
            <a:rect l="l" t="t" r="r" b="b"/>
            <a:pathLst>
              <a:path w="2442" h="3585" extrusionOk="0">
                <a:moveTo>
                  <a:pt x="1787" y="1"/>
                </a:moveTo>
                <a:lnTo>
                  <a:pt x="1" y="1787"/>
                </a:lnTo>
                <a:lnTo>
                  <a:pt x="1787" y="3585"/>
                </a:lnTo>
                <a:lnTo>
                  <a:pt x="2442" y="2930"/>
                </a:lnTo>
                <a:lnTo>
                  <a:pt x="1299" y="1787"/>
                </a:lnTo>
                <a:lnTo>
                  <a:pt x="2442" y="656"/>
                </a:lnTo>
                <a:lnTo>
                  <a:pt x="17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1268492" y="1008745"/>
            <a:ext cx="168062" cy="245519"/>
          </a:xfrm>
          <a:custGeom>
            <a:avLst/>
            <a:gdLst/>
            <a:ahLst/>
            <a:cxnLst/>
            <a:rect l="l" t="t" r="r" b="b"/>
            <a:pathLst>
              <a:path w="2454" h="3585" extrusionOk="0">
                <a:moveTo>
                  <a:pt x="655" y="1"/>
                </a:moveTo>
                <a:lnTo>
                  <a:pt x="0" y="656"/>
                </a:lnTo>
                <a:lnTo>
                  <a:pt x="1143" y="1787"/>
                </a:lnTo>
                <a:lnTo>
                  <a:pt x="0" y="2930"/>
                </a:lnTo>
                <a:lnTo>
                  <a:pt x="655" y="3585"/>
                </a:lnTo>
                <a:lnTo>
                  <a:pt x="2453" y="1787"/>
                </a:lnTo>
                <a:lnTo>
                  <a:pt x="6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516020" y="4983597"/>
            <a:ext cx="1054395" cy="159912"/>
          </a:xfrm>
          <a:custGeom>
            <a:avLst/>
            <a:gdLst/>
            <a:ahLst/>
            <a:cxnLst/>
            <a:rect l="l" t="t" r="r" b="b"/>
            <a:pathLst>
              <a:path w="15396" h="2335" extrusionOk="0">
                <a:moveTo>
                  <a:pt x="1" y="1"/>
                </a:moveTo>
                <a:lnTo>
                  <a:pt x="1" y="2335"/>
                </a:lnTo>
                <a:lnTo>
                  <a:pt x="15395" y="2335"/>
                </a:lnTo>
                <a:lnTo>
                  <a:pt x="1539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1160341" y="4983597"/>
            <a:ext cx="2152689" cy="159912"/>
          </a:xfrm>
          <a:custGeom>
            <a:avLst/>
            <a:gdLst/>
            <a:ahLst/>
            <a:cxnLst/>
            <a:rect l="l" t="t" r="r" b="b"/>
            <a:pathLst>
              <a:path w="31433" h="2335" extrusionOk="0">
                <a:moveTo>
                  <a:pt x="0" y="1"/>
                </a:moveTo>
                <a:lnTo>
                  <a:pt x="0" y="2335"/>
                </a:lnTo>
                <a:lnTo>
                  <a:pt x="31433" y="2335"/>
                </a:lnTo>
                <a:lnTo>
                  <a:pt x="3143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805333" y="4452017"/>
            <a:ext cx="3750923" cy="160666"/>
          </a:xfrm>
          <a:custGeom>
            <a:avLst/>
            <a:gdLst/>
            <a:ahLst/>
            <a:cxnLst/>
            <a:rect l="l" t="t" r="r" b="b"/>
            <a:pathLst>
              <a:path w="54770" h="2346" extrusionOk="0">
                <a:moveTo>
                  <a:pt x="0" y="0"/>
                </a:moveTo>
                <a:lnTo>
                  <a:pt x="0" y="2346"/>
                </a:lnTo>
                <a:lnTo>
                  <a:pt x="54769" y="2346"/>
                </a:lnTo>
                <a:lnTo>
                  <a:pt x="5476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0" y="4452017"/>
            <a:ext cx="1490645" cy="160666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96093" y="4717807"/>
            <a:ext cx="3218453" cy="160734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0" y="4717807"/>
            <a:ext cx="364546" cy="160734"/>
          </a:xfrm>
          <a:custGeom>
            <a:avLst/>
            <a:gdLst/>
            <a:ahLst/>
            <a:cxnLst/>
            <a:rect l="l" t="t" r="r" b="b"/>
            <a:pathLst>
              <a:path w="5323" h="2347" extrusionOk="0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0" y="4983597"/>
            <a:ext cx="828532" cy="159912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718575" y="1369045"/>
            <a:ext cx="8520600" cy="19104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769050" y="3396100"/>
            <a:ext cx="8520600" cy="792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>
            <a:off x="0" y="1515825"/>
            <a:ext cx="2943127" cy="241405"/>
          </a:xfrm>
          <a:custGeom>
            <a:avLst/>
            <a:gdLst/>
            <a:ahLst/>
            <a:cxnLst/>
            <a:rect l="l" t="t" r="r" b="b"/>
            <a:pathLst>
              <a:path w="146079" h="5859" extrusionOk="0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body" idx="1"/>
          </p:nvPr>
        </p:nvSpPr>
        <p:spPr>
          <a:xfrm>
            <a:off x="609499" y="1973025"/>
            <a:ext cx="3512700" cy="21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560825" y="1168325"/>
            <a:ext cx="356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/>
          <p:nvPr/>
        </p:nvSpPr>
        <p:spPr>
          <a:xfrm>
            <a:off x="0" y="1584850"/>
            <a:ext cx="4361919" cy="241405"/>
          </a:xfrm>
          <a:custGeom>
            <a:avLst/>
            <a:gdLst/>
            <a:ahLst/>
            <a:cxnLst/>
            <a:rect l="l" t="t" r="r" b="b"/>
            <a:pathLst>
              <a:path w="146079" h="5859" extrusionOk="0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6076300" y="1584850"/>
            <a:ext cx="1243658" cy="241393"/>
          </a:xfrm>
          <a:custGeom>
            <a:avLst/>
            <a:gdLst/>
            <a:ahLst/>
            <a:cxnLst/>
            <a:rect l="l" t="t" r="r" b="b"/>
            <a:pathLst>
              <a:path w="19503" h="5847" extrusionOk="0">
                <a:moveTo>
                  <a:pt x="0" y="1"/>
                </a:moveTo>
                <a:lnTo>
                  <a:pt x="0" y="5847"/>
                </a:lnTo>
                <a:lnTo>
                  <a:pt x="19503" y="5847"/>
                </a:lnTo>
                <a:lnTo>
                  <a:pt x="195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2172024" y="3002644"/>
            <a:ext cx="1243656" cy="240911"/>
          </a:xfrm>
          <a:custGeom>
            <a:avLst/>
            <a:gdLst/>
            <a:ahLst/>
            <a:cxnLst/>
            <a:rect l="l" t="t" r="r" b="b"/>
            <a:pathLst>
              <a:path w="30184" h="5847" extrusionOk="0">
                <a:moveTo>
                  <a:pt x="1" y="0"/>
                </a:moveTo>
                <a:lnTo>
                  <a:pt x="1" y="5846"/>
                </a:lnTo>
                <a:lnTo>
                  <a:pt x="30183" y="5846"/>
                </a:lnTo>
                <a:lnTo>
                  <a:pt x="301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"/>
          <p:cNvSpPr/>
          <p:nvPr/>
        </p:nvSpPr>
        <p:spPr>
          <a:xfrm>
            <a:off x="4667250" y="3002650"/>
            <a:ext cx="4476882" cy="240896"/>
          </a:xfrm>
          <a:custGeom>
            <a:avLst/>
            <a:gdLst/>
            <a:ahLst/>
            <a:cxnLst/>
            <a:rect l="l" t="t" r="r" b="b"/>
            <a:pathLst>
              <a:path w="106491" h="5847" extrusionOk="0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"/>
          <p:cNvSpPr/>
          <p:nvPr/>
        </p:nvSpPr>
        <p:spPr>
          <a:xfrm>
            <a:off x="4552950" y="1584850"/>
            <a:ext cx="1342466" cy="241405"/>
          </a:xfrm>
          <a:custGeom>
            <a:avLst/>
            <a:gdLst/>
            <a:ahLst/>
            <a:cxnLst/>
            <a:rect l="l" t="t" r="r" b="b"/>
            <a:pathLst>
              <a:path w="146079" h="5859" extrusionOk="0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ctrTitle"/>
          </p:nvPr>
        </p:nvSpPr>
        <p:spPr>
          <a:xfrm flipH="1">
            <a:off x="2189800" y="1848349"/>
            <a:ext cx="2163900" cy="240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subTitle" idx="1"/>
          </p:nvPr>
        </p:nvSpPr>
        <p:spPr>
          <a:xfrm flipH="1">
            <a:off x="2189801" y="2162325"/>
            <a:ext cx="2163900" cy="426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ctrTitle" idx="2"/>
          </p:nvPr>
        </p:nvSpPr>
        <p:spPr>
          <a:xfrm flipH="1">
            <a:off x="4811675" y="1848401"/>
            <a:ext cx="2163900" cy="240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subTitle" idx="3"/>
          </p:nvPr>
        </p:nvSpPr>
        <p:spPr>
          <a:xfrm flipH="1">
            <a:off x="4811675" y="2163531"/>
            <a:ext cx="2163900" cy="426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ctrTitle" idx="4"/>
          </p:nvPr>
        </p:nvSpPr>
        <p:spPr>
          <a:xfrm flipH="1">
            <a:off x="2189796" y="3103412"/>
            <a:ext cx="2163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title" idx="5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ctrTitle" idx="6"/>
          </p:nvPr>
        </p:nvSpPr>
        <p:spPr>
          <a:xfrm flipH="1">
            <a:off x="2189800" y="3258286"/>
            <a:ext cx="2163900" cy="240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subTitle" idx="7"/>
          </p:nvPr>
        </p:nvSpPr>
        <p:spPr>
          <a:xfrm flipH="1">
            <a:off x="2189801" y="3572262"/>
            <a:ext cx="2163900" cy="426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ctrTitle" idx="8"/>
          </p:nvPr>
        </p:nvSpPr>
        <p:spPr>
          <a:xfrm flipH="1">
            <a:off x="4811675" y="3258338"/>
            <a:ext cx="2163900" cy="240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sz="35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5"/>
          <p:cNvSpPr txBox="1">
            <a:spLocks noGrp="1"/>
          </p:cNvSpPr>
          <p:nvPr>
            <p:ph type="subTitle" idx="9"/>
          </p:nvPr>
        </p:nvSpPr>
        <p:spPr>
          <a:xfrm flipH="1">
            <a:off x="4811675" y="3573468"/>
            <a:ext cx="2163900" cy="426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sz="2200" b="1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USTOM_10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"/>
          <p:cNvSpPr txBox="1">
            <a:spLocks noGrp="1"/>
          </p:cNvSpPr>
          <p:nvPr>
            <p:ph type="subTitle" idx="1"/>
          </p:nvPr>
        </p:nvSpPr>
        <p:spPr>
          <a:xfrm flipH="1">
            <a:off x="720000" y="1132375"/>
            <a:ext cx="77040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"/>
          <p:cNvSpPr txBox="1">
            <a:spLocks noGrp="1"/>
          </p:cNvSpPr>
          <p:nvPr>
            <p:ph type="subTitle" idx="1"/>
          </p:nvPr>
        </p:nvSpPr>
        <p:spPr>
          <a:xfrm>
            <a:off x="6416724" y="2283125"/>
            <a:ext cx="18957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/>
          </p:nvPr>
        </p:nvSpPr>
        <p:spPr>
          <a:xfrm>
            <a:off x="6385849" y="17533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endParaRPr/>
          </a:p>
        </p:txBody>
      </p:sp>
      <p:sp>
        <p:nvSpPr>
          <p:cNvPr id="290" name="Google Shape;290;p22"/>
          <p:cNvSpPr txBox="1">
            <a:spLocks noGrp="1"/>
          </p:cNvSpPr>
          <p:nvPr>
            <p:ph type="subTitle" idx="2"/>
          </p:nvPr>
        </p:nvSpPr>
        <p:spPr>
          <a:xfrm>
            <a:off x="835225" y="2283125"/>
            <a:ext cx="18957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2"/>
          <p:cNvSpPr txBox="1">
            <a:spLocks noGrp="1"/>
          </p:cNvSpPr>
          <p:nvPr>
            <p:ph type="title" idx="3"/>
          </p:nvPr>
        </p:nvSpPr>
        <p:spPr>
          <a:xfrm>
            <a:off x="804350" y="17533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subTitle" idx="4"/>
          </p:nvPr>
        </p:nvSpPr>
        <p:spPr>
          <a:xfrm>
            <a:off x="3624150" y="2283125"/>
            <a:ext cx="18957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 idx="5"/>
          </p:nvPr>
        </p:nvSpPr>
        <p:spPr>
          <a:xfrm>
            <a:off x="3593246" y="17533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subTitle" idx="6"/>
          </p:nvPr>
        </p:nvSpPr>
        <p:spPr>
          <a:xfrm>
            <a:off x="6416724" y="3826425"/>
            <a:ext cx="18957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7"/>
          </p:nvPr>
        </p:nvSpPr>
        <p:spPr>
          <a:xfrm>
            <a:off x="6385824" y="32966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8"/>
          </p:nvPr>
        </p:nvSpPr>
        <p:spPr>
          <a:xfrm>
            <a:off x="835225" y="3826425"/>
            <a:ext cx="18957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title" idx="9"/>
          </p:nvPr>
        </p:nvSpPr>
        <p:spPr>
          <a:xfrm>
            <a:off x="804325" y="32966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13"/>
          </p:nvPr>
        </p:nvSpPr>
        <p:spPr>
          <a:xfrm>
            <a:off x="3624150" y="3826425"/>
            <a:ext cx="18957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title" idx="14"/>
          </p:nvPr>
        </p:nvSpPr>
        <p:spPr>
          <a:xfrm>
            <a:off x="3593246" y="32966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title" idx="15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301" name="Google Shape;301;p22"/>
          <p:cNvSpPr/>
          <p:nvPr/>
        </p:nvSpPr>
        <p:spPr>
          <a:xfrm flipH="1">
            <a:off x="-40" y="1952289"/>
            <a:ext cx="7790203" cy="131872"/>
          </a:xfrm>
          <a:custGeom>
            <a:avLst/>
            <a:gdLst/>
            <a:ahLst/>
            <a:cxnLst/>
            <a:rect l="l" t="t" r="r" b="b"/>
            <a:pathLst>
              <a:path w="42303" h="4121" extrusionOk="0">
                <a:moveTo>
                  <a:pt x="0" y="1"/>
                </a:moveTo>
                <a:lnTo>
                  <a:pt x="0" y="4120"/>
                </a:lnTo>
                <a:lnTo>
                  <a:pt x="42303" y="4120"/>
                </a:lnTo>
                <a:lnTo>
                  <a:pt x="4230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2"/>
          <p:cNvSpPr/>
          <p:nvPr/>
        </p:nvSpPr>
        <p:spPr>
          <a:xfrm flipH="1">
            <a:off x="933395" y="3495600"/>
            <a:ext cx="8210589" cy="131851"/>
          </a:xfrm>
          <a:custGeom>
            <a:avLst/>
            <a:gdLst/>
            <a:ahLst/>
            <a:cxnLst/>
            <a:rect l="l" t="t" r="r" b="b"/>
            <a:pathLst>
              <a:path w="42303" h="4121" extrusionOk="0">
                <a:moveTo>
                  <a:pt x="0" y="1"/>
                </a:moveTo>
                <a:lnTo>
                  <a:pt x="0" y="4120"/>
                </a:lnTo>
                <a:lnTo>
                  <a:pt x="42303" y="4120"/>
                </a:lnTo>
                <a:lnTo>
                  <a:pt x="4230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 Mono"/>
              <a:buNone/>
              <a:defRPr sz="2800" b="1">
                <a:solidFill>
                  <a:schemeClr val="lt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naheim"/>
              <a:buChar char="●"/>
              <a:defRPr sz="18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9" r:id="rId4"/>
    <p:sldLayoutId id="2147483661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89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"/>
          <p:cNvSpPr txBox="1">
            <a:spLocks noGrp="1"/>
          </p:cNvSpPr>
          <p:nvPr>
            <p:ph type="ctrTitle"/>
          </p:nvPr>
        </p:nvSpPr>
        <p:spPr>
          <a:xfrm>
            <a:off x="718575" y="1369045"/>
            <a:ext cx="8520600" cy="19104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Programozás alapok</a:t>
            </a:r>
            <a:endParaRPr dirty="0"/>
          </a:p>
        </p:txBody>
      </p:sp>
      <p:sp>
        <p:nvSpPr>
          <p:cNvPr id="335" name="Google Shape;335;p27"/>
          <p:cNvSpPr txBox="1">
            <a:spLocks noGrp="1"/>
          </p:cNvSpPr>
          <p:nvPr>
            <p:ph type="subTitle" idx="1"/>
          </p:nvPr>
        </p:nvSpPr>
        <p:spPr>
          <a:xfrm>
            <a:off x="769050" y="3396100"/>
            <a:ext cx="8520600" cy="792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2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1278000" y="376537"/>
            <a:ext cx="6588000" cy="94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Számológép </a:t>
            </a:r>
            <a:endParaRPr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D1C3836-4F86-4661-8F84-639633E10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709737"/>
            <a:ext cx="7488492" cy="21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1348339" y="200691"/>
            <a:ext cx="6588000" cy="94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Változók </a:t>
            </a:r>
            <a:endParaRPr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456221-EE44-4C79-82C0-CAC5F5190080}"/>
              </a:ext>
            </a:extLst>
          </p:cNvPr>
          <p:cNvSpPr txBox="1"/>
          <p:nvPr/>
        </p:nvSpPr>
        <p:spPr>
          <a:xfrm>
            <a:off x="439616" y="996071"/>
            <a:ext cx="8071338" cy="305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u="sng" dirty="0">
                <a:solidFill>
                  <a:schemeClr val="lt1"/>
                </a:solidFill>
                <a:latin typeface="Anaheim"/>
                <a:sym typeface="Anaheim"/>
              </a:rPr>
              <a:t>Változó: </a:t>
            </a: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Változónak nevezünk a programozási nyelvekben egy olyan azonosítót (szót), amivel valamilyen adatra, vagy objektumra hivatkozunk.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dirty="0">
              <a:solidFill>
                <a:schemeClr val="lt1"/>
              </a:solidFill>
              <a:latin typeface="Anaheim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A változó értéke kezdetben konstans, ám a futási időben a változó értéke nőhet, csökkenhet vagy szöveg típusú változó esetében teljesen más </a:t>
            </a:r>
            <a:r>
              <a:rPr lang="hu-HU" sz="2400" dirty="0" err="1">
                <a:solidFill>
                  <a:schemeClr val="lt1"/>
                </a:solidFill>
                <a:latin typeface="Anaheim"/>
                <a:sym typeface="Anaheim"/>
              </a:rPr>
              <a:t>stringeket</a:t>
            </a: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 is felvehet. </a:t>
            </a:r>
          </a:p>
        </p:txBody>
      </p:sp>
    </p:spTree>
    <p:extLst>
      <p:ext uri="{BB962C8B-B14F-4D97-AF65-F5344CB8AC3E}">
        <p14:creationId xmlns:p14="http://schemas.microsoft.com/office/powerpoint/2010/main" val="412448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1348339" y="200691"/>
            <a:ext cx="6588000" cy="94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Változók létrehozása </a:t>
            </a:r>
            <a:endParaRPr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456221-EE44-4C79-82C0-CAC5F5190080}"/>
              </a:ext>
            </a:extLst>
          </p:cNvPr>
          <p:cNvSpPr txBox="1"/>
          <p:nvPr/>
        </p:nvSpPr>
        <p:spPr>
          <a:xfrm>
            <a:off x="909002" y="1149960"/>
            <a:ext cx="8071338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b="1" dirty="0">
                <a:solidFill>
                  <a:schemeClr val="lt1"/>
                </a:solidFill>
                <a:latin typeface="Anaheim"/>
                <a:sym typeface="Anaheim"/>
              </a:rPr>
              <a:t>állatfaj = ”kutya”</a:t>
            </a:r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173AEC4B-2DF5-FDE1-BD24-F671581418C9}"/>
              </a:ext>
            </a:extLst>
          </p:cNvPr>
          <p:cNvSpPr/>
          <p:nvPr/>
        </p:nvSpPr>
        <p:spPr>
          <a:xfrm>
            <a:off x="909002" y="1149959"/>
            <a:ext cx="1195057" cy="5032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4C7355E4-AB56-1788-3688-5CBFE8BE9CF6}"/>
              </a:ext>
            </a:extLst>
          </p:cNvPr>
          <p:cNvCxnSpPr/>
          <p:nvPr/>
        </p:nvCxnSpPr>
        <p:spPr>
          <a:xfrm>
            <a:off x="1647731" y="1653174"/>
            <a:ext cx="456328" cy="755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0593893D-28C6-1CAB-7B3F-34B8198C2437}"/>
              </a:ext>
            </a:extLst>
          </p:cNvPr>
          <p:cNvSpPr txBox="1"/>
          <p:nvPr/>
        </p:nvSpPr>
        <p:spPr>
          <a:xfrm>
            <a:off x="1271140" y="2427501"/>
            <a:ext cx="1665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változó neve</a:t>
            </a: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40EFC29D-19A1-4205-53F4-3E6857E04936}"/>
              </a:ext>
            </a:extLst>
          </p:cNvPr>
          <p:cNvSpPr/>
          <p:nvPr/>
        </p:nvSpPr>
        <p:spPr>
          <a:xfrm>
            <a:off x="2232286" y="1169239"/>
            <a:ext cx="1036015" cy="433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D59EAC54-71C7-4352-1D28-BBA96D10C01B}"/>
              </a:ext>
            </a:extLst>
          </p:cNvPr>
          <p:cNvCxnSpPr/>
          <p:nvPr/>
        </p:nvCxnSpPr>
        <p:spPr>
          <a:xfrm>
            <a:off x="2882657" y="1621798"/>
            <a:ext cx="456328" cy="755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B7724DB-FAB1-9CD9-6CBA-A9FAD3729A35}"/>
              </a:ext>
            </a:extLst>
          </p:cNvPr>
          <p:cNvSpPr txBox="1"/>
          <p:nvPr/>
        </p:nvSpPr>
        <p:spPr>
          <a:xfrm>
            <a:off x="2826376" y="2417861"/>
            <a:ext cx="1665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változó értéke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0A24894-F0DC-8D88-953D-947D022BBE8B}"/>
              </a:ext>
            </a:extLst>
          </p:cNvPr>
          <p:cNvSpPr txBox="1"/>
          <p:nvPr/>
        </p:nvSpPr>
        <p:spPr>
          <a:xfrm>
            <a:off x="4309450" y="1401565"/>
            <a:ext cx="3186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Értéket adtam egy változónak = </a:t>
            </a:r>
          </a:p>
          <a:p>
            <a:r>
              <a:rPr lang="hu-HU" dirty="0">
                <a:solidFill>
                  <a:schemeClr val="bg1"/>
                </a:solidFill>
              </a:rPr>
              <a:t>Inicializáltam a változót</a:t>
            </a:r>
          </a:p>
        </p:txBody>
      </p:sp>
    </p:spTree>
    <p:extLst>
      <p:ext uri="{BB962C8B-B14F-4D97-AF65-F5344CB8AC3E}">
        <p14:creationId xmlns:p14="http://schemas.microsoft.com/office/powerpoint/2010/main" val="383717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1348339" y="200691"/>
            <a:ext cx="6588000" cy="94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Változók </a:t>
            </a:r>
            <a:endParaRPr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456221-EE44-4C79-82C0-CAC5F5190080}"/>
              </a:ext>
            </a:extLst>
          </p:cNvPr>
          <p:cNvSpPr txBox="1"/>
          <p:nvPr/>
        </p:nvSpPr>
        <p:spPr>
          <a:xfrm>
            <a:off x="791308" y="987279"/>
            <a:ext cx="8071338" cy="305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u="sng" dirty="0">
                <a:solidFill>
                  <a:schemeClr val="lt1"/>
                </a:solidFill>
                <a:latin typeface="Anaheim"/>
                <a:sym typeface="Anaheim"/>
              </a:rPr>
              <a:t>Változó nevének szabályai: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Nem tartalmazhat számokat!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a-&gt;z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A-&gt;Z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Kis és nagybetű megkülönböztetve!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Szóköz nem értelmezett, helyette: ’_’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Példa: </a:t>
            </a:r>
            <a:r>
              <a:rPr lang="hu-HU" sz="2400" dirty="0" err="1">
                <a:solidFill>
                  <a:schemeClr val="lt1"/>
                </a:solidFill>
                <a:latin typeface="Anaheim"/>
                <a:sym typeface="Anaheim"/>
              </a:rPr>
              <a:t>Jozsef</a:t>
            </a: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, JOZSEF, </a:t>
            </a:r>
            <a:r>
              <a:rPr lang="hu-HU" sz="2400" dirty="0" err="1">
                <a:solidFill>
                  <a:schemeClr val="lt1"/>
                </a:solidFill>
                <a:latin typeface="Anaheim"/>
                <a:sym typeface="Anaheim"/>
              </a:rPr>
              <a:t>jozsef</a:t>
            </a: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 </a:t>
            </a:r>
            <a:r>
              <a:rPr lang="hu-HU" sz="2400" b="1" u="sng" dirty="0">
                <a:solidFill>
                  <a:schemeClr val="lt1"/>
                </a:solidFill>
                <a:latin typeface="Anaheim"/>
                <a:sym typeface="Anaheim"/>
              </a:rPr>
              <a:t>különböző változók!</a:t>
            </a:r>
          </a:p>
        </p:txBody>
      </p:sp>
    </p:spTree>
    <p:extLst>
      <p:ext uri="{BB962C8B-B14F-4D97-AF65-F5344CB8AC3E}">
        <p14:creationId xmlns:p14="http://schemas.microsoft.com/office/powerpoint/2010/main" val="3395060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1348339" y="200691"/>
            <a:ext cx="6588000" cy="94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Változók </a:t>
            </a:r>
            <a:endParaRPr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456221-EE44-4C79-82C0-CAC5F5190080}"/>
              </a:ext>
            </a:extLst>
          </p:cNvPr>
          <p:cNvSpPr txBox="1"/>
          <p:nvPr/>
        </p:nvSpPr>
        <p:spPr>
          <a:xfrm>
            <a:off x="791308" y="987279"/>
            <a:ext cx="8071338" cy="262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u="sng" dirty="0">
                <a:solidFill>
                  <a:schemeClr val="lt1"/>
                </a:solidFill>
                <a:latin typeface="Anaheim"/>
                <a:sym typeface="Anaheim"/>
              </a:rPr>
              <a:t>Változó típusai: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lt1"/>
                </a:solidFill>
                <a:latin typeface="Anaheim"/>
                <a:sym typeface="Anaheim"/>
              </a:rPr>
              <a:t>str</a:t>
            </a: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: szövegek, karakterláncok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int: egész szám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lt1"/>
                </a:solidFill>
                <a:latin typeface="Anaheim"/>
                <a:sym typeface="Anaheim"/>
              </a:rPr>
              <a:t>float</a:t>
            </a: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: tört szám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lt1"/>
                </a:solidFill>
                <a:latin typeface="Anaheim"/>
                <a:sym typeface="Anaheim"/>
              </a:rPr>
              <a:t>bool</a:t>
            </a: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: igaz/hamis </a:t>
            </a:r>
            <a:r>
              <a:rPr lang="hu-HU" sz="2400" dirty="0" err="1">
                <a:solidFill>
                  <a:schemeClr val="lt1"/>
                </a:solidFill>
                <a:latin typeface="Anaheim"/>
                <a:sym typeface="Anaheim"/>
              </a:rPr>
              <a:t>true</a:t>
            </a: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/</a:t>
            </a:r>
            <a:r>
              <a:rPr lang="hu-HU" sz="2400" dirty="0" err="1">
                <a:solidFill>
                  <a:schemeClr val="lt1"/>
                </a:solidFill>
                <a:latin typeface="Anaheim"/>
                <a:sym typeface="Anaheim"/>
              </a:rPr>
              <a:t>false</a:t>
            </a:r>
            <a:endParaRPr lang="hu-HU" sz="2400" dirty="0">
              <a:solidFill>
                <a:schemeClr val="lt1"/>
              </a:solidFill>
              <a:latin typeface="Anaheim"/>
              <a:sym typeface="Anaheim"/>
            </a:endParaRP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lt1"/>
                </a:solidFill>
                <a:latin typeface="Anaheim"/>
                <a:sym typeface="Anaheim"/>
              </a:rPr>
              <a:t>list</a:t>
            </a: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: listák</a:t>
            </a:r>
          </a:p>
        </p:txBody>
      </p:sp>
    </p:spTree>
    <p:extLst>
      <p:ext uri="{BB962C8B-B14F-4D97-AF65-F5344CB8AC3E}">
        <p14:creationId xmlns:p14="http://schemas.microsoft.com/office/powerpoint/2010/main" val="453492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1348339" y="200691"/>
            <a:ext cx="6588000" cy="94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Operátorok</a:t>
            </a:r>
            <a:endParaRPr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456221-EE44-4C79-82C0-CAC5F5190080}"/>
              </a:ext>
            </a:extLst>
          </p:cNvPr>
          <p:cNvSpPr txBox="1"/>
          <p:nvPr/>
        </p:nvSpPr>
        <p:spPr>
          <a:xfrm>
            <a:off x="791308" y="987279"/>
            <a:ext cx="8071338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u="sng" dirty="0">
                <a:solidFill>
                  <a:schemeClr val="lt1"/>
                </a:solidFill>
                <a:latin typeface="Anaheim"/>
                <a:sym typeface="Anaheim"/>
              </a:rPr>
              <a:t>Műveleti jelek: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+ (összeadás)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- (kivonás)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/ </a:t>
            </a:r>
            <a:r>
              <a:rPr lang="hu-HU" sz="2400" dirty="0" err="1">
                <a:solidFill>
                  <a:schemeClr val="lt1"/>
                </a:solidFill>
                <a:latin typeface="Anaheim"/>
                <a:sym typeface="Anaheim"/>
              </a:rPr>
              <a:t>törtes</a:t>
            </a: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 osztás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// (egész osztás)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* (szorzás)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** (hatványozás)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% maradékos osztás 5%2 = 1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lt1"/>
              </a:solidFill>
              <a:latin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259478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1348339" y="200691"/>
            <a:ext cx="6807370" cy="1572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/>
              <a:t>Házi feladat:</a:t>
            </a:r>
            <a:br>
              <a:rPr lang="hu-HU" sz="1600" dirty="0"/>
            </a:br>
            <a:r>
              <a:rPr lang="hu-HU" sz="1600" dirty="0"/>
              <a:t>másodfokú egyenlet megoldóképlete</a:t>
            </a:r>
            <a:endParaRPr sz="16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456221-EE44-4C79-82C0-CAC5F5190080}"/>
              </a:ext>
            </a:extLst>
          </p:cNvPr>
          <p:cNvSpPr txBox="1"/>
          <p:nvPr/>
        </p:nvSpPr>
        <p:spPr>
          <a:xfrm>
            <a:off x="716355" y="987036"/>
            <a:ext cx="8071338" cy="347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b="1" dirty="0">
                <a:solidFill>
                  <a:schemeClr val="lt1"/>
                </a:solidFill>
                <a:latin typeface="Anaheim"/>
                <a:sym typeface="Anaheim"/>
              </a:rPr>
              <a:t>Specifikáció: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b="1" dirty="0">
              <a:solidFill>
                <a:schemeClr val="lt1"/>
              </a:solidFill>
              <a:latin typeface="Anaheim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b="1" dirty="0">
                <a:solidFill>
                  <a:schemeClr val="lt1"/>
                </a:solidFill>
                <a:latin typeface="Anaheim"/>
                <a:sym typeface="Anaheim"/>
              </a:rPr>
              <a:t>Bemenetek: a, b, c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b="1" dirty="0">
                <a:solidFill>
                  <a:schemeClr val="lt1"/>
                </a:solidFill>
                <a:latin typeface="Anaheim"/>
                <a:sym typeface="Anaheim"/>
              </a:rPr>
              <a:t>Kimenetek: x1, x2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b="1" dirty="0">
              <a:solidFill>
                <a:schemeClr val="lt1"/>
              </a:solidFill>
              <a:latin typeface="Anaheim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b="1" dirty="0">
                <a:solidFill>
                  <a:schemeClr val="lt1"/>
                </a:solidFill>
                <a:latin typeface="Anaheim"/>
                <a:sym typeface="Anaheim"/>
              </a:rPr>
              <a:t>Megoldóképlet: 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b="1" dirty="0">
              <a:solidFill>
                <a:schemeClr val="lt1"/>
              </a:solidFill>
              <a:latin typeface="Anaheim"/>
              <a:sym typeface="Anaheim"/>
            </a:endParaRP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lt1"/>
              </a:solidFill>
              <a:latin typeface="Anaheim"/>
              <a:sym typeface="Anahei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08BF2EED-11D7-F343-C43D-9A50159FE6F9}"/>
                  </a:ext>
                </a:extLst>
              </p:cNvPr>
              <p:cNvSpPr txBox="1"/>
              <p:nvPr/>
            </p:nvSpPr>
            <p:spPr bwMode="auto">
              <a:xfrm>
                <a:off x="3213101" y="2900363"/>
                <a:ext cx="3400136" cy="757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u-HU" sz="2000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hu-HU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hu-H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hu-H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u-H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−4∗</m:t>
                              </m:r>
                              <m:r>
                                <m:rPr>
                                  <m:sty m:val="p"/>
                                </m:rPr>
                                <a:rPr lang="hu-H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hu-H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hu-H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rad>
                        </m:num>
                        <m:den>
                          <m:r>
                            <a:rPr lang="hu-H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m:rPr>
                              <m:sty m:val="p"/>
                            </m:rPr>
                            <a:rPr lang="hu-H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08BF2EED-11D7-F343-C43D-9A50159FE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3101" y="2900363"/>
                <a:ext cx="3400136" cy="757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17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1348339" y="200691"/>
            <a:ext cx="6588000" cy="94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Adatbekérés</a:t>
            </a:r>
            <a:endParaRPr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456221-EE44-4C79-82C0-CAC5F5190080}"/>
              </a:ext>
            </a:extLst>
          </p:cNvPr>
          <p:cNvSpPr txBox="1"/>
          <p:nvPr/>
        </p:nvSpPr>
        <p:spPr>
          <a:xfrm>
            <a:off x="791308" y="987279"/>
            <a:ext cx="8071338" cy="305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Akkor alkalmazzuk, amikor a programunkat interaktívabbá akarjuk tenni. Azaz a felhasználónak kell bevinnie adatot a kimeneten keresztül, majd a bevitt adatokat feldolgozzuk.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b="1" u="sng" dirty="0">
              <a:solidFill>
                <a:schemeClr val="lt1"/>
              </a:solidFill>
              <a:latin typeface="Anaheim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b="1" u="sng" dirty="0">
                <a:solidFill>
                  <a:schemeClr val="lt1"/>
                </a:solidFill>
                <a:latin typeface="Anaheim"/>
                <a:sym typeface="Anaheim"/>
              </a:rPr>
              <a:t>Szöveg beolvasás Szintaktika:</a:t>
            </a:r>
            <a:r>
              <a:rPr lang="hu-HU" sz="2400" b="1" dirty="0">
                <a:solidFill>
                  <a:schemeClr val="lt1"/>
                </a:solidFill>
                <a:latin typeface="Anaheim"/>
                <a:sym typeface="Anaheim"/>
              </a:rPr>
              <a:t> 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b="1" dirty="0">
              <a:solidFill>
                <a:schemeClr val="lt1"/>
              </a:solidFill>
              <a:latin typeface="Congenial" panose="020B0604020202020204" pitchFamily="2" charset="0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D4D81E6-F032-4FA5-A40E-F6536FE4E0C7}"/>
              </a:ext>
            </a:extLst>
          </p:cNvPr>
          <p:cNvSpPr txBox="1"/>
          <p:nvPr/>
        </p:nvSpPr>
        <p:spPr>
          <a:xfrm>
            <a:off x="883671" y="3349551"/>
            <a:ext cx="563418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Consolas" panose="020B0609020204030204" pitchFamily="49" charset="0"/>
              </a:rPr>
              <a:t>a = input(”Kérem a neved!”)</a:t>
            </a:r>
          </a:p>
          <a:p>
            <a:r>
              <a:rPr lang="hu-HU" dirty="0">
                <a:latin typeface="Consolas" panose="020B0609020204030204" pitchFamily="49" charset="0"/>
              </a:rPr>
              <a:t>print(a)</a:t>
            </a:r>
          </a:p>
        </p:txBody>
      </p:sp>
    </p:spTree>
    <p:extLst>
      <p:ext uri="{BB962C8B-B14F-4D97-AF65-F5344CB8AC3E}">
        <p14:creationId xmlns:p14="http://schemas.microsoft.com/office/powerpoint/2010/main" val="936857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1348339" y="200691"/>
            <a:ext cx="6588000" cy="94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Adatbekérés</a:t>
            </a:r>
            <a:endParaRPr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456221-EE44-4C79-82C0-CAC5F5190080}"/>
              </a:ext>
            </a:extLst>
          </p:cNvPr>
          <p:cNvSpPr txBox="1"/>
          <p:nvPr/>
        </p:nvSpPr>
        <p:spPr>
          <a:xfrm>
            <a:off x="791308" y="987279"/>
            <a:ext cx="8071338" cy="305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Akkor alkalmazzuk, amikor a programunkat interaktívabbá akarjuk tenni. Azaz a felhasználónak kell bevinnie adatot a kimeneten keresztül, majd a bevitt adatokat feldolgozzuk.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b="1" u="sng" dirty="0">
              <a:solidFill>
                <a:schemeClr val="lt1"/>
              </a:solidFill>
              <a:latin typeface="Anaheim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b="1" u="sng" dirty="0">
                <a:solidFill>
                  <a:schemeClr val="lt1"/>
                </a:solidFill>
                <a:latin typeface="Anaheim"/>
                <a:sym typeface="Anaheim"/>
              </a:rPr>
              <a:t>Egész szám beolvasás Szintaktika:</a:t>
            </a:r>
            <a:r>
              <a:rPr lang="hu-HU" sz="2400" b="1" dirty="0">
                <a:solidFill>
                  <a:schemeClr val="lt1"/>
                </a:solidFill>
                <a:latin typeface="Anaheim"/>
                <a:sym typeface="Anaheim"/>
              </a:rPr>
              <a:t> 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b="1" dirty="0">
              <a:solidFill>
                <a:schemeClr val="lt1"/>
              </a:solidFill>
              <a:latin typeface="Congenial" panose="020B0604020202020204" pitchFamily="2" charset="0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D4D81E6-F032-4FA5-A40E-F6536FE4E0C7}"/>
              </a:ext>
            </a:extLst>
          </p:cNvPr>
          <p:cNvSpPr txBox="1"/>
          <p:nvPr/>
        </p:nvSpPr>
        <p:spPr>
          <a:xfrm>
            <a:off x="883671" y="3349551"/>
            <a:ext cx="563418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Consolas" panose="020B0609020204030204" pitchFamily="49" charset="0"/>
              </a:rPr>
              <a:t>a = </a:t>
            </a:r>
            <a:r>
              <a:rPr lang="hu-HU" dirty="0">
                <a:solidFill>
                  <a:srgbClr val="FF0000"/>
                </a:solidFill>
                <a:latin typeface="Consolas" panose="020B0609020204030204" pitchFamily="49" charset="0"/>
              </a:rPr>
              <a:t>int</a:t>
            </a:r>
            <a:r>
              <a:rPr lang="hu-HU" dirty="0">
                <a:latin typeface="Consolas" panose="020B0609020204030204" pitchFamily="49" charset="0"/>
              </a:rPr>
              <a:t>(input(”Kérem az egész számot!”))</a:t>
            </a:r>
          </a:p>
          <a:p>
            <a:r>
              <a:rPr lang="hu-HU" dirty="0">
                <a:latin typeface="Consolas" panose="020B0609020204030204" pitchFamily="49" charset="0"/>
              </a:rPr>
              <a:t>print(a)</a:t>
            </a:r>
          </a:p>
        </p:txBody>
      </p:sp>
    </p:spTree>
    <p:extLst>
      <p:ext uri="{BB962C8B-B14F-4D97-AF65-F5344CB8AC3E}">
        <p14:creationId xmlns:p14="http://schemas.microsoft.com/office/powerpoint/2010/main" val="22176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1348339" y="200691"/>
            <a:ext cx="6588000" cy="94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Adatbekérés</a:t>
            </a:r>
            <a:endParaRPr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456221-EE44-4C79-82C0-CAC5F5190080}"/>
              </a:ext>
            </a:extLst>
          </p:cNvPr>
          <p:cNvSpPr txBox="1"/>
          <p:nvPr/>
        </p:nvSpPr>
        <p:spPr>
          <a:xfrm>
            <a:off x="791308" y="987279"/>
            <a:ext cx="8071338" cy="305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Akkor alkalmazzuk, amikor a programunkat interaktívabbá akarjuk tenni. Azaz a felhasználónak kell bevinnie adatot a kimeneten keresztül, majd a bevitt adatokat feldolgozzuk.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b="1" u="sng" dirty="0">
              <a:solidFill>
                <a:schemeClr val="lt1"/>
              </a:solidFill>
              <a:latin typeface="Anaheim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b="1" u="sng" dirty="0">
                <a:solidFill>
                  <a:schemeClr val="lt1"/>
                </a:solidFill>
                <a:latin typeface="Anaheim"/>
                <a:sym typeface="Anaheim"/>
              </a:rPr>
              <a:t>Tört szám beolvasás Szintaktika:</a:t>
            </a:r>
            <a:r>
              <a:rPr lang="hu-HU" sz="2400" b="1" dirty="0">
                <a:solidFill>
                  <a:schemeClr val="lt1"/>
                </a:solidFill>
                <a:latin typeface="Anaheim"/>
                <a:sym typeface="Anaheim"/>
              </a:rPr>
              <a:t> 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b="1" dirty="0">
              <a:solidFill>
                <a:schemeClr val="lt1"/>
              </a:solidFill>
              <a:latin typeface="Congenial" panose="020B0604020202020204" pitchFamily="2" charset="0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D4D81E6-F032-4FA5-A40E-F6536FE4E0C7}"/>
              </a:ext>
            </a:extLst>
          </p:cNvPr>
          <p:cNvSpPr txBox="1"/>
          <p:nvPr/>
        </p:nvSpPr>
        <p:spPr>
          <a:xfrm>
            <a:off x="883671" y="3349551"/>
            <a:ext cx="563418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Consolas" panose="020B0609020204030204" pitchFamily="49" charset="0"/>
              </a:rPr>
              <a:t>a = </a:t>
            </a:r>
            <a:r>
              <a:rPr lang="hu-HU" dirty="0" err="1">
                <a:solidFill>
                  <a:srgbClr val="FF0000"/>
                </a:solidFill>
                <a:latin typeface="Consolas" panose="020B0609020204030204" pitchFamily="49" charset="0"/>
              </a:rPr>
              <a:t>float</a:t>
            </a:r>
            <a:r>
              <a:rPr lang="hu-HU" dirty="0">
                <a:latin typeface="Consolas" panose="020B0609020204030204" pitchFamily="49" charset="0"/>
              </a:rPr>
              <a:t>(input(”Kérem a tört számot!”))</a:t>
            </a:r>
          </a:p>
          <a:p>
            <a:r>
              <a:rPr lang="hu-HU" dirty="0">
                <a:latin typeface="Consolas" panose="020B0609020204030204" pitchFamily="49" charset="0"/>
              </a:rPr>
              <a:t>print(a)</a:t>
            </a:r>
          </a:p>
        </p:txBody>
      </p:sp>
    </p:spTree>
    <p:extLst>
      <p:ext uri="{BB962C8B-B14F-4D97-AF65-F5344CB8AC3E}">
        <p14:creationId xmlns:p14="http://schemas.microsoft.com/office/powerpoint/2010/main" val="329437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1278000" y="376537"/>
            <a:ext cx="6588000" cy="94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Program [programozás]</a:t>
            </a:r>
            <a:endParaRPr dirty="0"/>
          </a:p>
        </p:txBody>
      </p:sp>
      <p:sp>
        <p:nvSpPr>
          <p:cNvPr id="341" name="Google Shape;341;p28"/>
          <p:cNvSpPr txBox="1">
            <a:spLocks noGrp="1"/>
          </p:cNvSpPr>
          <p:nvPr>
            <p:ph type="subTitle" idx="1"/>
          </p:nvPr>
        </p:nvSpPr>
        <p:spPr>
          <a:xfrm flipH="1">
            <a:off x="720000" y="1000490"/>
            <a:ext cx="7704000" cy="4074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u="sng" dirty="0"/>
              <a:t>Program:</a:t>
            </a:r>
            <a:r>
              <a:rPr lang="hu-HU" sz="1800" dirty="0"/>
              <a:t> a programozó, szoftverfejlesztő által megírt kódok összességét, ami elmondja a hardvernek, hogy mikor mit csináljon, programnak nevezzük.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u="sng" dirty="0"/>
              <a:t>Programozás:</a:t>
            </a:r>
            <a:r>
              <a:rPr lang="hu-HU" sz="1800" dirty="0"/>
              <a:t> a programozó vagy szoftverfejlesztő azon tevékenysége, mely segítségével egy új szellemi terméket, szoftvert hoz létre.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u="sng" dirty="0"/>
              <a:t>Hétköznapi programok: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/>
              <a:t>Kenyérsütő szoftver (meddig melegedjen a fűtőszál, hány percig süssön)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/>
              <a:t>Kávéautomata program (vízmelegítés, </a:t>
            </a:r>
            <a:r>
              <a:rPr lang="hu-HU" sz="1800" dirty="0" err="1"/>
              <a:t>kv</a:t>
            </a:r>
            <a:r>
              <a:rPr lang="hu-HU" sz="1800" dirty="0"/>
              <a:t> daralás, </a:t>
            </a:r>
            <a:r>
              <a:rPr lang="hu-HU" sz="1800" dirty="0" err="1"/>
              <a:t>kv</a:t>
            </a:r>
            <a:r>
              <a:rPr lang="hu-HU" sz="1800" dirty="0"/>
              <a:t> típus választás </a:t>
            </a:r>
            <a:r>
              <a:rPr lang="hu-HU" sz="1800" dirty="0" err="1"/>
              <a:t>stb</a:t>
            </a:r>
            <a:r>
              <a:rPr lang="hu-HU" sz="1800" dirty="0"/>
              <a:t>…)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u="sng" dirty="0"/>
              <a:t>Informatikai programok: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u="sng" dirty="0"/>
              <a:t>Operációs rendszer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u="sng" dirty="0"/>
              <a:t>Felhasználói szoftverek</a:t>
            </a:r>
            <a:endParaRPr sz="1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1348339" y="200691"/>
            <a:ext cx="6588000" cy="94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Elágazások</a:t>
            </a:r>
            <a:endParaRPr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456221-EE44-4C79-82C0-CAC5F5190080}"/>
              </a:ext>
            </a:extLst>
          </p:cNvPr>
          <p:cNvSpPr txBox="1"/>
          <p:nvPr/>
        </p:nvSpPr>
        <p:spPr>
          <a:xfrm>
            <a:off x="698945" y="1051934"/>
            <a:ext cx="8071338" cy="383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b="1" dirty="0">
                <a:solidFill>
                  <a:schemeClr val="lt1"/>
                </a:solidFill>
                <a:latin typeface="Anaheim"/>
                <a:sym typeface="Anaheim"/>
              </a:rPr>
              <a:t>„Merre menjünk?”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b="1" dirty="0">
              <a:solidFill>
                <a:schemeClr val="lt1"/>
              </a:solidFill>
              <a:latin typeface="Anaheim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b="1" dirty="0">
              <a:solidFill>
                <a:schemeClr val="lt1"/>
              </a:solidFill>
              <a:latin typeface="Anaheim"/>
              <a:sym typeface="Anaheim"/>
            </a:endParaRP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lt1"/>
                </a:solidFill>
                <a:latin typeface="Anaheim"/>
                <a:sym typeface="Anaheim"/>
              </a:rPr>
              <a:t>Egyirányú elágazás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b="1" u="sng" dirty="0">
              <a:solidFill>
                <a:schemeClr val="lt1"/>
              </a:solidFill>
              <a:latin typeface="Anaheim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b="1" u="sng" dirty="0">
              <a:solidFill>
                <a:schemeClr val="lt1"/>
              </a:solidFill>
              <a:latin typeface="Anaheim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dirty="0">
              <a:solidFill>
                <a:schemeClr val="lt1"/>
              </a:solidFill>
              <a:latin typeface="Anaheim"/>
              <a:sym typeface="Anaheim"/>
            </a:endParaRP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lt1"/>
              </a:solidFill>
              <a:latin typeface="Anaheim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D4D81E6-F032-4FA5-A40E-F6536FE4E0C7}"/>
              </a:ext>
            </a:extLst>
          </p:cNvPr>
          <p:cNvSpPr txBox="1"/>
          <p:nvPr/>
        </p:nvSpPr>
        <p:spPr>
          <a:xfrm>
            <a:off x="1059162" y="2967073"/>
            <a:ext cx="5634182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Consolas" panose="020B0609020204030204" pitchFamily="49" charset="0"/>
              </a:rPr>
              <a:t>a = 10</a:t>
            </a:r>
          </a:p>
          <a:p>
            <a:r>
              <a:rPr lang="hu-HU" dirty="0" err="1">
                <a:latin typeface="Consolas" panose="020B0609020204030204" pitchFamily="49" charset="0"/>
              </a:rPr>
              <a:t>if</a:t>
            </a:r>
            <a:r>
              <a:rPr lang="hu-HU" dirty="0">
                <a:latin typeface="Consolas" panose="020B0609020204030204" pitchFamily="49" charset="0"/>
              </a:rPr>
              <a:t> a &lt; 20:</a:t>
            </a:r>
          </a:p>
          <a:p>
            <a:r>
              <a:rPr lang="hu-HU" dirty="0">
                <a:latin typeface="Consolas" panose="020B0609020204030204" pitchFamily="49" charset="0"/>
              </a:rPr>
              <a:t>    print(”Az a kisebb mint 20)	</a:t>
            </a:r>
          </a:p>
        </p:txBody>
      </p:sp>
    </p:spTree>
    <p:extLst>
      <p:ext uri="{BB962C8B-B14F-4D97-AF65-F5344CB8AC3E}">
        <p14:creationId xmlns:p14="http://schemas.microsoft.com/office/powerpoint/2010/main" val="397017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1348339" y="200691"/>
            <a:ext cx="6588000" cy="94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Elágazások</a:t>
            </a:r>
            <a:endParaRPr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456221-EE44-4C79-82C0-CAC5F5190080}"/>
              </a:ext>
            </a:extLst>
          </p:cNvPr>
          <p:cNvSpPr txBox="1"/>
          <p:nvPr/>
        </p:nvSpPr>
        <p:spPr>
          <a:xfrm>
            <a:off x="855963" y="1014988"/>
            <a:ext cx="8071338" cy="170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lt1"/>
                </a:solidFill>
                <a:latin typeface="Anaheim"/>
                <a:sym typeface="Anaheim"/>
              </a:rPr>
              <a:t>Kétirányú elágazás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dirty="0">
              <a:solidFill>
                <a:schemeClr val="lt1"/>
              </a:solidFill>
              <a:latin typeface="Anaheim"/>
              <a:sym typeface="Anaheim"/>
            </a:endParaRP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lt1"/>
              </a:solidFill>
              <a:latin typeface="Anaheim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54BC47D-A50B-54EF-CFD9-D9B8F4CDA375}"/>
              </a:ext>
            </a:extLst>
          </p:cNvPr>
          <p:cNvSpPr txBox="1"/>
          <p:nvPr/>
        </p:nvSpPr>
        <p:spPr>
          <a:xfrm>
            <a:off x="976035" y="1481767"/>
            <a:ext cx="5634182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Consolas" panose="020B0609020204030204" pitchFamily="49" charset="0"/>
              </a:rPr>
              <a:t>a = 30</a:t>
            </a:r>
          </a:p>
          <a:p>
            <a:r>
              <a:rPr lang="hu-HU" dirty="0" err="1">
                <a:latin typeface="Consolas" panose="020B0609020204030204" pitchFamily="49" charset="0"/>
              </a:rPr>
              <a:t>if</a:t>
            </a:r>
            <a:r>
              <a:rPr lang="hu-HU" dirty="0">
                <a:latin typeface="Consolas" panose="020B0609020204030204" pitchFamily="49" charset="0"/>
              </a:rPr>
              <a:t> a &lt; 20:</a:t>
            </a:r>
          </a:p>
          <a:p>
            <a:r>
              <a:rPr lang="hu-HU" dirty="0">
                <a:latin typeface="Consolas" panose="020B0609020204030204" pitchFamily="49" charset="0"/>
              </a:rPr>
              <a:t>    print(”Az a kisebb mint 20)</a:t>
            </a:r>
          </a:p>
          <a:p>
            <a:r>
              <a:rPr lang="hu-HU" dirty="0" err="1">
                <a:latin typeface="Consolas" panose="020B0609020204030204" pitchFamily="49" charset="0"/>
              </a:rPr>
              <a:t>else</a:t>
            </a:r>
            <a:r>
              <a:rPr lang="hu-HU" dirty="0">
                <a:latin typeface="Consolas" panose="020B0609020204030204" pitchFamily="49" charset="0"/>
              </a:rPr>
              <a:t>:</a:t>
            </a:r>
          </a:p>
          <a:p>
            <a:r>
              <a:rPr lang="hu-HU" dirty="0">
                <a:latin typeface="Consolas" panose="020B0609020204030204" pitchFamily="49" charset="0"/>
              </a:rPr>
              <a:t>    print(”Az a nem kisebb mint 20”)	</a:t>
            </a:r>
          </a:p>
        </p:txBody>
      </p:sp>
    </p:spTree>
    <p:extLst>
      <p:ext uri="{BB962C8B-B14F-4D97-AF65-F5344CB8AC3E}">
        <p14:creationId xmlns:p14="http://schemas.microsoft.com/office/powerpoint/2010/main" val="2646489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1348339" y="200691"/>
            <a:ext cx="6588000" cy="94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Elágazások</a:t>
            </a:r>
            <a:endParaRPr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FDD89F9-1774-2743-D447-5F921CA6D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684" y="167642"/>
            <a:ext cx="44005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32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1348339" y="200691"/>
            <a:ext cx="6588000" cy="94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Elágazások</a:t>
            </a:r>
            <a:endParaRPr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456221-EE44-4C79-82C0-CAC5F5190080}"/>
              </a:ext>
            </a:extLst>
          </p:cNvPr>
          <p:cNvSpPr txBox="1"/>
          <p:nvPr/>
        </p:nvSpPr>
        <p:spPr>
          <a:xfrm>
            <a:off x="698945" y="1051934"/>
            <a:ext cx="8071338" cy="255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b="1" dirty="0">
              <a:solidFill>
                <a:schemeClr val="lt1"/>
              </a:solidFill>
              <a:latin typeface="Anaheim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b="1" dirty="0">
              <a:solidFill>
                <a:schemeClr val="lt1"/>
              </a:solidFill>
              <a:latin typeface="Anaheim"/>
              <a:sym typeface="Anaheim"/>
            </a:endParaRP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lt1"/>
                </a:solidFill>
                <a:latin typeface="Anaheim"/>
                <a:sym typeface="Anaheim"/>
              </a:rPr>
              <a:t>Többirányú elágazás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dirty="0">
              <a:solidFill>
                <a:schemeClr val="lt1"/>
              </a:solidFill>
              <a:latin typeface="Anaheim"/>
              <a:sym typeface="Anaheim"/>
            </a:endParaRP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lt1"/>
              </a:solidFill>
              <a:latin typeface="Anaheim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54BC47D-A50B-54EF-CFD9-D9B8F4CDA375}"/>
              </a:ext>
            </a:extLst>
          </p:cNvPr>
          <p:cNvSpPr txBox="1"/>
          <p:nvPr/>
        </p:nvSpPr>
        <p:spPr>
          <a:xfrm>
            <a:off x="1086872" y="2367602"/>
            <a:ext cx="5634182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Consolas" panose="020B0609020204030204" pitchFamily="49" charset="0"/>
              </a:rPr>
              <a:t>a = 10</a:t>
            </a:r>
          </a:p>
          <a:p>
            <a:r>
              <a:rPr lang="hu-HU" dirty="0" err="1">
                <a:latin typeface="Consolas" panose="020B0609020204030204" pitchFamily="49" charset="0"/>
              </a:rPr>
              <a:t>if</a:t>
            </a:r>
            <a:r>
              <a:rPr lang="hu-HU" dirty="0">
                <a:latin typeface="Consolas" panose="020B0609020204030204" pitchFamily="49" charset="0"/>
              </a:rPr>
              <a:t> a &lt; 20:</a:t>
            </a:r>
          </a:p>
          <a:p>
            <a:r>
              <a:rPr lang="hu-HU" dirty="0">
                <a:latin typeface="Consolas" panose="020B0609020204030204" pitchFamily="49" charset="0"/>
              </a:rPr>
              <a:t>    print(”Az a kisebb mint 20)</a:t>
            </a:r>
          </a:p>
          <a:p>
            <a:r>
              <a:rPr lang="hu-HU" dirty="0" err="1">
                <a:latin typeface="Consolas" panose="020B0609020204030204" pitchFamily="49" charset="0"/>
              </a:rPr>
              <a:t>elif</a:t>
            </a:r>
            <a:r>
              <a:rPr lang="hu-HU" dirty="0">
                <a:latin typeface="Consolas" panose="020B0609020204030204" pitchFamily="49" charset="0"/>
              </a:rPr>
              <a:t> a &gt; 20:</a:t>
            </a:r>
          </a:p>
          <a:p>
            <a:r>
              <a:rPr lang="hu-HU" dirty="0">
                <a:latin typeface="Consolas" panose="020B0609020204030204" pitchFamily="49" charset="0"/>
              </a:rPr>
              <a:t>    print(”Az a nagyobb 20”)</a:t>
            </a:r>
          </a:p>
          <a:p>
            <a:r>
              <a:rPr lang="hu-HU" dirty="0" err="1">
                <a:latin typeface="Consolas" panose="020B0609020204030204" pitchFamily="49" charset="0"/>
              </a:rPr>
              <a:t>else</a:t>
            </a:r>
            <a:r>
              <a:rPr lang="hu-HU" dirty="0">
                <a:latin typeface="Consolas" panose="020B0609020204030204" pitchFamily="49" charset="0"/>
              </a:rPr>
              <a:t>:</a:t>
            </a:r>
          </a:p>
          <a:p>
            <a:r>
              <a:rPr lang="hu-HU" dirty="0">
                <a:latin typeface="Consolas" panose="020B0609020204030204" pitchFamily="49" charset="0"/>
              </a:rPr>
              <a:t>    print(”Az a egyenlő 20-szal”)	</a:t>
            </a:r>
          </a:p>
        </p:txBody>
      </p:sp>
    </p:spTree>
    <p:extLst>
      <p:ext uri="{BB962C8B-B14F-4D97-AF65-F5344CB8AC3E}">
        <p14:creationId xmlns:p14="http://schemas.microsoft.com/office/powerpoint/2010/main" val="3488256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1348339" y="200691"/>
            <a:ext cx="6588000" cy="94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Logikai operátorok</a:t>
            </a:r>
            <a:endParaRPr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456221-EE44-4C79-82C0-CAC5F5190080}"/>
              </a:ext>
            </a:extLst>
          </p:cNvPr>
          <p:cNvSpPr txBox="1"/>
          <p:nvPr/>
        </p:nvSpPr>
        <p:spPr>
          <a:xfrm>
            <a:off x="735891" y="200691"/>
            <a:ext cx="8071338" cy="559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b="1" dirty="0">
              <a:solidFill>
                <a:schemeClr val="lt1"/>
              </a:solidFill>
              <a:latin typeface="Anaheim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2400" b="1" dirty="0">
              <a:solidFill>
                <a:schemeClr val="lt1"/>
              </a:solidFill>
              <a:latin typeface="Anaheim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== (Egyenlőség)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!= (Nem egyenlő, vagy egyenlőtlenség)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&gt; (Nagyobb)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&lt; (Kisebb)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&gt;= (Nagyobb egyenlő)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&lt;= (Kisebb egyenlő)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 err="1">
                <a:solidFill>
                  <a:schemeClr val="lt1"/>
                </a:solidFill>
                <a:latin typeface="Anaheim"/>
                <a:sym typeface="Anaheim"/>
              </a:rPr>
              <a:t>or</a:t>
            </a: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 (Vagy)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and (És)</a:t>
            </a: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 err="1">
                <a:solidFill>
                  <a:schemeClr val="lt1"/>
                </a:solidFill>
                <a:latin typeface="Anaheim"/>
                <a:sym typeface="Anaheim"/>
              </a:rPr>
              <a:t>not</a:t>
            </a: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 (logikai kifejezés tagadása, negációja)</a:t>
            </a: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lt1"/>
              </a:solidFill>
              <a:latin typeface="Anaheim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5057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1348339" y="200691"/>
            <a:ext cx="6588000" cy="94926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tx1">
                    <a:lumMod val="75000"/>
                  </a:schemeClr>
                </a:solidFill>
              </a:rPr>
              <a:t>Logikai kifejezésminták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456221-EE44-4C79-82C0-CAC5F5190080}"/>
              </a:ext>
            </a:extLst>
          </p:cNvPr>
          <p:cNvSpPr txBox="1"/>
          <p:nvPr/>
        </p:nvSpPr>
        <p:spPr>
          <a:xfrm>
            <a:off x="754364" y="1262872"/>
            <a:ext cx="8071338" cy="631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Helvetica" panose="020B0604020202020204" pitchFamily="34" charset="0"/>
              </a:rPr>
              <a:t>- Adj meg olyan logikai kifejezést, mely igaz értéket ad pozitív páros számok esetén:</a:t>
            </a:r>
          </a:p>
          <a:p>
            <a:pPr>
              <a:lnSpc>
                <a:spcPct val="115000"/>
              </a:lnSpc>
              <a:spcAft>
                <a:spcPts val="1200"/>
              </a:spcAft>
              <a:buClr>
                <a:schemeClr val="lt1"/>
              </a:buClr>
              <a:buSzPts val="1800"/>
            </a:pPr>
            <a:r>
              <a:rPr lang="hu-HU" sz="18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	szám % </a:t>
            </a:r>
            <a:r>
              <a:rPr lang="hu-HU" sz="1800" dirty="0">
                <a:solidFill>
                  <a:srgbClr val="00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hu-HU" sz="18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== </a:t>
            </a:r>
            <a:r>
              <a:rPr lang="hu-HU" sz="1800" dirty="0">
                <a:solidFill>
                  <a:srgbClr val="00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hu-HU" sz="18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and szám &gt; </a:t>
            </a:r>
            <a:r>
              <a:rPr lang="hu-HU" sz="1800" dirty="0">
                <a:solidFill>
                  <a:srgbClr val="00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</a:p>
          <a:p>
            <a:pPr marL="285750" indent="-28575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Helvetica" panose="020B0604020202020204" pitchFamily="34" charset="0"/>
              </a:rPr>
              <a:t> - Adj meg olyan logikai kifejezést, mely igaz értéket ad, ha a szám nagyobb, mint 10 és páratlan:</a:t>
            </a:r>
          </a:p>
          <a:p>
            <a:pPr>
              <a:lnSpc>
                <a:spcPct val="115000"/>
              </a:lnSpc>
              <a:spcAft>
                <a:spcPts val="1200"/>
              </a:spcAft>
              <a:buClr>
                <a:schemeClr val="lt1"/>
              </a:buClr>
              <a:buSzPts val="1800"/>
            </a:pPr>
            <a:r>
              <a:rPr lang="hu-HU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	szám &gt; </a:t>
            </a:r>
            <a:r>
              <a:rPr lang="hu-HU" sz="1800" dirty="0">
                <a:solidFill>
                  <a:srgbClr val="00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10</a:t>
            </a:r>
            <a:r>
              <a:rPr lang="hu-HU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and szám % </a:t>
            </a:r>
            <a:r>
              <a:rPr lang="hu-HU" sz="1800" dirty="0">
                <a:solidFill>
                  <a:srgbClr val="00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hu-HU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!= </a:t>
            </a:r>
            <a:r>
              <a:rPr lang="hu-HU" sz="1800" dirty="0">
                <a:solidFill>
                  <a:srgbClr val="00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</a:p>
          <a:p>
            <a:pPr marL="285750" indent="-28575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Helvetica" panose="020B0604020202020204" pitchFamily="34" charset="0"/>
              </a:rPr>
              <a:t>- Adj meg olyan logikai kifejezést, mely igaz értéket ad, ha a szám a 10 és 30 között van:</a:t>
            </a:r>
          </a:p>
          <a:p>
            <a:pPr marL="285750" lvl="4" indent="-285750">
              <a:lnSpc>
                <a:spcPct val="115000"/>
              </a:lnSpc>
              <a:spcAft>
                <a:spcPts val="120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		szám &gt; </a:t>
            </a:r>
            <a:r>
              <a:rPr lang="hu-HU" sz="1800" dirty="0">
                <a:solidFill>
                  <a:srgbClr val="00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10</a:t>
            </a:r>
            <a:r>
              <a:rPr lang="hu-HU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and szám &lt; </a:t>
            </a:r>
            <a:r>
              <a:rPr lang="hu-HU" sz="1800" dirty="0">
                <a:solidFill>
                  <a:srgbClr val="00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30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endParaRPr lang="hu-HU" sz="18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1800" dirty="0">
              <a:solidFill>
                <a:srgbClr val="0099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lt1"/>
              </a:solidFill>
              <a:latin typeface="Anaheim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64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1348339" y="200691"/>
            <a:ext cx="6588000" cy="94926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tx1">
                    <a:lumMod val="75000"/>
                  </a:schemeClr>
                </a:solidFill>
              </a:rPr>
              <a:t>Logikai kifejezésminták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456221-EE44-4C79-82C0-CAC5F5190080}"/>
              </a:ext>
            </a:extLst>
          </p:cNvPr>
          <p:cNvSpPr txBox="1"/>
          <p:nvPr/>
        </p:nvSpPr>
        <p:spPr>
          <a:xfrm>
            <a:off x="312929" y="1065877"/>
            <a:ext cx="8071338" cy="591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07000"/>
              </a:lnSpc>
              <a:spcAft>
                <a:spcPts val="750"/>
              </a:spcAft>
            </a:pPr>
            <a:r>
              <a:rPr lang="hu-HU" sz="1800" dirty="0">
                <a:solidFill>
                  <a:srgbClr val="37373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Helvetica" panose="020B0604020202020204" pitchFamily="34" charset="0"/>
              </a:rPr>
              <a:t>- Adj meg olyan logikai kifejezést, mely igaz értéket ad, ha a szám osztható 3-mal vagy 7-tel:</a:t>
            </a:r>
          </a:p>
          <a:p>
            <a:pPr marL="457200" fontAlgn="base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szám % </a:t>
            </a:r>
            <a:r>
              <a:rPr lang="hu-HU" sz="1800" dirty="0">
                <a:solidFill>
                  <a:srgbClr val="00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hu-HU" sz="18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== </a:t>
            </a:r>
            <a:r>
              <a:rPr lang="hu-HU" sz="1800" dirty="0">
                <a:solidFill>
                  <a:srgbClr val="00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hu-HU" sz="18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or</a:t>
            </a:r>
            <a:r>
              <a:rPr lang="hu-HU" sz="1800" dirty="0"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szám % </a:t>
            </a:r>
            <a:r>
              <a:rPr lang="hu-HU" sz="1800" dirty="0">
                <a:solidFill>
                  <a:srgbClr val="00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7</a:t>
            </a:r>
            <a:r>
              <a:rPr lang="hu-HU" sz="18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== </a:t>
            </a:r>
            <a:r>
              <a:rPr lang="hu-HU" sz="1800" dirty="0">
                <a:solidFill>
                  <a:srgbClr val="00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</a:p>
          <a:p>
            <a:pPr lvl="0" fontAlgn="base">
              <a:lnSpc>
                <a:spcPct val="107000"/>
              </a:lnSpc>
              <a:spcAft>
                <a:spcPts val="750"/>
              </a:spcAft>
            </a:pPr>
            <a:endParaRPr lang="hu-H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spcAft>
                <a:spcPts val="750"/>
              </a:spcAft>
            </a:pPr>
            <a:endParaRPr lang="hu-H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spcAft>
                <a:spcPts val="750"/>
              </a:spcAft>
            </a:pPr>
            <a:r>
              <a:rPr lang="hu-HU" sz="1800" dirty="0">
                <a:solidFill>
                  <a:srgbClr val="37373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Helvetica" panose="020B0604020202020204" pitchFamily="34" charset="0"/>
              </a:rPr>
              <a:t>- Adj meg olyan logikai kifejezést, mely igaz értéket ad, ha a szám nem negatív vagy páros:</a:t>
            </a:r>
          </a:p>
          <a:p>
            <a:pPr lvl="0" fontAlgn="base">
              <a:lnSpc>
                <a:spcPct val="107000"/>
              </a:lnSpc>
              <a:spcAft>
                <a:spcPts val="750"/>
              </a:spcAft>
            </a:pPr>
            <a:r>
              <a:rPr lang="hu-HU" sz="1800" dirty="0">
                <a:solidFill>
                  <a:srgbClr val="373737"/>
                </a:solidFill>
                <a:latin typeface="Consolas" panose="020B0609020204030204" pitchFamily="49" charset="0"/>
                <a:ea typeface="Calibri" panose="020F0502020204030204" pitchFamily="34" charset="0"/>
                <a:cs typeface="Helvetica" panose="020B0604020202020204" pitchFamily="34" charset="0"/>
              </a:rPr>
              <a:t>	</a:t>
            </a:r>
            <a:r>
              <a:rPr lang="hu-HU" sz="1800" dirty="0"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szám &gt;</a:t>
            </a:r>
            <a:r>
              <a:rPr lang="hu-HU" sz="1800" dirty="0">
                <a:solidFill>
                  <a:srgbClr val="373737"/>
                </a:solidFill>
                <a:latin typeface="Consolas" panose="020B0609020204030204" pitchFamily="49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hu-HU" sz="1800" dirty="0">
                <a:solidFill>
                  <a:srgbClr val="00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hu-HU" sz="1800" dirty="0">
                <a:solidFill>
                  <a:srgbClr val="373737"/>
                </a:solidFill>
                <a:latin typeface="Consolas" panose="020B0609020204030204" pitchFamily="49" charset="0"/>
                <a:ea typeface="Calibri" panose="020F0502020204030204" pitchFamily="34" charset="0"/>
                <a:cs typeface="Helvetica" panose="020B0604020202020204" pitchFamily="34" charset="0"/>
              </a:rPr>
              <a:t>  </a:t>
            </a:r>
            <a:r>
              <a:rPr lang="hu-HU" sz="1800" dirty="0" err="1"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or</a:t>
            </a:r>
            <a:r>
              <a:rPr lang="hu-HU" sz="1800" dirty="0"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szám % </a:t>
            </a:r>
            <a:r>
              <a:rPr lang="hu-HU" sz="1800" dirty="0">
                <a:solidFill>
                  <a:srgbClr val="00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hu-HU" sz="1800" dirty="0">
                <a:solidFill>
                  <a:srgbClr val="373737"/>
                </a:solidFill>
                <a:latin typeface="Consolas" panose="020B0609020204030204" pitchFamily="49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hu-HU" sz="1800" dirty="0"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==</a:t>
            </a:r>
            <a:r>
              <a:rPr lang="hu-HU" sz="1800" dirty="0">
                <a:solidFill>
                  <a:srgbClr val="373737"/>
                </a:solidFill>
                <a:latin typeface="Consolas" panose="020B0609020204030204" pitchFamily="49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hu-HU" sz="1800" dirty="0">
                <a:solidFill>
                  <a:srgbClr val="00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</a:p>
          <a:p>
            <a:pPr lvl="0" fontAlgn="base">
              <a:lnSpc>
                <a:spcPct val="107000"/>
              </a:lnSpc>
              <a:spcAft>
                <a:spcPts val="750"/>
              </a:spcAft>
            </a:pPr>
            <a:endParaRPr lang="hu-H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endParaRPr lang="hu-HU" sz="18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1800" dirty="0">
              <a:solidFill>
                <a:srgbClr val="0099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lt1"/>
              </a:solidFill>
              <a:latin typeface="Anaheim"/>
              <a:sym typeface="Anaheim"/>
            </a:endParaRPr>
          </a:p>
          <a:p>
            <a:pPr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hu-HU" sz="2400" dirty="0">
                <a:solidFill>
                  <a:schemeClr val="lt1"/>
                </a:solidFill>
                <a:latin typeface="Anaheim"/>
                <a:sym typeface="Anahei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2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5654C31A-8456-0CAB-DF68-AF2F02E3E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553" y="1039575"/>
            <a:ext cx="7749410" cy="3504715"/>
          </a:xfrm>
        </p:spPr>
        <p:txBody>
          <a:bodyPr/>
          <a:lstStyle/>
          <a:p>
            <a:pPr marL="127000" indent="0">
              <a:buNone/>
            </a:pPr>
            <a:r>
              <a:rPr lang="hu-HU" sz="2000" dirty="0">
                <a:latin typeface="Consolas" panose="020B0609020204030204" pitchFamily="49" charset="0"/>
              </a:rPr>
              <a:t>Véletlenszámok generálása Python-ban</a:t>
            </a:r>
          </a:p>
          <a:p>
            <a:pPr marL="127000" indent="0">
              <a:buNone/>
            </a:pPr>
            <a:endParaRPr lang="hu-HU" dirty="0">
              <a:latin typeface="Consolas" panose="020B0609020204030204" pitchFamily="49" charset="0"/>
            </a:endParaRPr>
          </a:p>
          <a:p>
            <a:pPr marL="127000" indent="0">
              <a:buNone/>
            </a:pPr>
            <a:endParaRPr lang="hu-HU" dirty="0">
              <a:latin typeface="Consolas" panose="020B0609020204030204" pitchFamily="49" charset="0"/>
            </a:endParaRPr>
          </a:p>
          <a:p>
            <a:pPr marL="127000" indent="0">
              <a:buNone/>
            </a:pPr>
            <a:r>
              <a:rPr lang="hu-HU" dirty="0">
                <a:latin typeface="Consolas" panose="020B0609020204030204" pitchFamily="49" charset="0"/>
              </a:rPr>
              <a:t>import random</a:t>
            </a:r>
          </a:p>
          <a:p>
            <a:pPr marL="127000" indent="0">
              <a:buNone/>
            </a:pPr>
            <a:endParaRPr lang="hu-HU" dirty="0">
              <a:latin typeface="Consolas" panose="020B0609020204030204" pitchFamily="49" charset="0"/>
            </a:endParaRPr>
          </a:p>
          <a:p>
            <a:pPr marL="127000" indent="0">
              <a:buNone/>
            </a:pPr>
            <a:endParaRPr lang="hu-HU" dirty="0">
              <a:latin typeface="Consolas" panose="020B0609020204030204" pitchFamily="49" charset="0"/>
            </a:endParaRPr>
          </a:p>
          <a:p>
            <a:pPr marL="127000" indent="0">
              <a:buNone/>
            </a:pPr>
            <a:r>
              <a:rPr lang="hu-HU" dirty="0" err="1">
                <a:latin typeface="Consolas" panose="020B0609020204030204" pitchFamily="49" charset="0"/>
              </a:rPr>
              <a:t>random_szam</a:t>
            </a:r>
            <a:r>
              <a:rPr lang="hu-HU" dirty="0">
                <a:latin typeface="Consolas" panose="020B0609020204030204" pitchFamily="49" charset="0"/>
              </a:rPr>
              <a:t> = </a:t>
            </a:r>
            <a:r>
              <a:rPr lang="hu-HU" dirty="0" err="1">
                <a:latin typeface="Consolas" panose="020B0609020204030204" pitchFamily="49" charset="0"/>
              </a:rPr>
              <a:t>random.randint</a:t>
            </a:r>
            <a:r>
              <a:rPr lang="hu-HU" dirty="0">
                <a:latin typeface="Consolas" panose="020B0609020204030204" pitchFamily="49" charset="0"/>
              </a:rPr>
              <a:t>(1,10)</a:t>
            </a:r>
          </a:p>
          <a:p>
            <a:pPr marL="127000" indent="0">
              <a:buNone/>
            </a:pPr>
            <a:r>
              <a:rPr lang="hu-HU" dirty="0">
                <a:latin typeface="Consolas" panose="020B0609020204030204" pitchFamily="49" charset="0"/>
              </a:rPr>
              <a:t>print(</a:t>
            </a:r>
            <a:r>
              <a:rPr lang="hu-HU" dirty="0" err="1">
                <a:latin typeface="Consolas" panose="020B0609020204030204" pitchFamily="49" charset="0"/>
              </a:rPr>
              <a:t>random_szam</a:t>
            </a:r>
            <a:r>
              <a:rPr lang="hu-HU" dirty="0">
                <a:latin typeface="Consolas" panose="020B0609020204030204" pitchFamily="49" charset="0"/>
              </a:rPr>
              <a:t>) 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B54084F-8A07-1811-70C2-849791F9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350" y="370575"/>
            <a:ext cx="3561300" cy="669000"/>
          </a:xfrm>
        </p:spPr>
        <p:txBody>
          <a:bodyPr/>
          <a:lstStyle/>
          <a:p>
            <a:r>
              <a:rPr lang="hu-HU" dirty="0"/>
              <a:t>Random számok</a:t>
            </a:r>
          </a:p>
        </p:txBody>
      </p:sp>
    </p:spTree>
    <p:extLst>
      <p:ext uri="{BB962C8B-B14F-4D97-AF65-F5344CB8AC3E}">
        <p14:creationId xmlns:p14="http://schemas.microsoft.com/office/powerpoint/2010/main" val="4001718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03E38608-1F7A-7783-F2F2-4B84EEC04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991" y="780823"/>
            <a:ext cx="8118864" cy="3717286"/>
          </a:xfrm>
        </p:spPr>
        <p:txBody>
          <a:bodyPr/>
          <a:lstStyle/>
          <a:p>
            <a:pPr marL="127000" indent="0">
              <a:buNone/>
            </a:pPr>
            <a:r>
              <a:rPr lang="hu-HU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Gyakran megesik, hogy egy vagy több utasítást többször végre akarunk hajtatni a programmal. Például ötször szeretnénk kiíratni ugyanazt a szöveget. Ilyenkor ciklusokat használunk.   Ebben a fejezetben a ciklusok felépítését, működését és használatát ismerjük meg.</a:t>
            </a:r>
          </a:p>
          <a:p>
            <a:pPr marL="127000" indent="0">
              <a:buNone/>
            </a:pPr>
            <a:endParaRPr lang="hu-HU" sz="200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marL="127000" indent="0">
              <a:buNone/>
            </a:pPr>
            <a:r>
              <a:rPr lang="hu-HU" sz="2000" dirty="0"/>
              <a:t>A </a:t>
            </a:r>
            <a:r>
              <a:rPr lang="hu-HU" sz="2000" dirty="0" err="1">
                <a:latin typeface="Consolas" panose="020B0609020204030204" pitchFamily="49" charset="0"/>
              </a:rPr>
              <a:t>while</a:t>
            </a:r>
            <a:r>
              <a:rPr lang="hu-HU" sz="2000" dirty="0"/>
              <a:t> magyarul azt jelenti AMÍG</a:t>
            </a:r>
          </a:p>
          <a:p>
            <a:pPr marL="127000" indent="0">
              <a:buNone/>
            </a:pPr>
            <a:endParaRPr lang="hu-HU" sz="2000" dirty="0"/>
          </a:p>
          <a:p>
            <a:pPr marL="127000" indent="0">
              <a:buNone/>
            </a:pPr>
            <a:r>
              <a:rPr lang="hu-HU" sz="2000" dirty="0"/>
              <a:t>Amíg valamilyen feltételnek elehet tesz a program, addig hajtja végre a ciklusmagban lévő utasításokat. Ezért ezt a ciklus </a:t>
            </a:r>
            <a:r>
              <a:rPr lang="hu-HU" sz="2000" b="1" dirty="0" err="1"/>
              <a:t>elöltesztelő</a:t>
            </a:r>
            <a:r>
              <a:rPr lang="hu-HU" sz="2000" b="1" dirty="0"/>
              <a:t> ciklusnak</a:t>
            </a:r>
            <a:r>
              <a:rPr lang="hu-HU" sz="2000" dirty="0"/>
              <a:t> nevezzük. </a:t>
            </a:r>
          </a:p>
          <a:p>
            <a:pPr marL="127000" indent="0">
              <a:buNone/>
            </a:pPr>
            <a:endParaRPr lang="hu-HU" sz="2000" dirty="0"/>
          </a:p>
          <a:p>
            <a:pPr marL="127000" indent="0">
              <a:buNone/>
            </a:pPr>
            <a:endParaRPr lang="hu-HU" dirty="0"/>
          </a:p>
          <a:p>
            <a:pPr marL="127000" indent="0">
              <a:buNone/>
            </a:pPr>
            <a:endParaRPr lang="hu-HU" dirty="0"/>
          </a:p>
          <a:p>
            <a:pPr marL="127000" indent="0">
              <a:buNone/>
            </a:pPr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F9A9B869-FC8E-BFE1-68E7-C3A8074C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462" y="226216"/>
            <a:ext cx="3561300" cy="669000"/>
          </a:xfrm>
        </p:spPr>
        <p:txBody>
          <a:bodyPr/>
          <a:lstStyle/>
          <a:p>
            <a:r>
              <a:rPr lang="hu-HU" dirty="0" err="1"/>
              <a:t>While</a:t>
            </a:r>
            <a:r>
              <a:rPr lang="hu-HU" dirty="0"/>
              <a:t> ciklus</a:t>
            </a:r>
          </a:p>
        </p:txBody>
      </p:sp>
    </p:spTree>
    <p:extLst>
      <p:ext uri="{BB962C8B-B14F-4D97-AF65-F5344CB8AC3E}">
        <p14:creationId xmlns:p14="http://schemas.microsoft.com/office/powerpoint/2010/main" val="3097437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03E38608-1F7A-7783-F2F2-4B84EEC04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309" y="1897495"/>
            <a:ext cx="3352900" cy="1348509"/>
          </a:xfrm>
          <a:solidFill>
            <a:schemeClr val="tx1">
              <a:lumMod val="50000"/>
            </a:schemeClr>
          </a:solidFill>
        </p:spPr>
        <p:txBody>
          <a:bodyPr/>
          <a:lstStyle/>
          <a:p>
            <a:pPr marL="127000" indent="0">
              <a:buNone/>
            </a:pPr>
            <a:r>
              <a:rPr lang="hu-HU" sz="1800" dirty="0">
                <a:latin typeface="Consolas" panose="020B0609020204030204" pitchFamily="49" charset="0"/>
              </a:rPr>
              <a:t>szam = 1</a:t>
            </a:r>
          </a:p>
          <a:p>
            <a:pPr marL="127000" indent="0">
              <a:buNone/>
            </a:pPr>
            <a:r>
              <a:rPr lang="hu-HU" sz="1800" dirty="0" err="1">
                <a:latin typeface="Consolas" panose="020B0609020204030204" pitchFamily="49" charset="0"/>
              </a:rPr>
              <a:t>while</a:t>
            </a:r>
            <a:r>
              <a:rPr lang="hu-HU" sz="1800" dirty="0">
                <a:latin typeface="Consolas" panose="020B0609020204030204" pitchFamily="49" charset="0"/>
              </a:rPr>
              <a:t> szam &lt;= 10:</a:t>
            </a:r>
          </a:p>
          <a:p>
            <a:pPr marL="127000" indent="0">
              <a:buNone/>
            </a:pPr>
            <a:r>
              <a:rPr lang="hu-HU" sz="1800" dirty="0">
                <a:latin typeface="Consolas" panose="020B0609020204030204" pitchFamily="49" charset="0"/>
              </a:rPr>
              <a:t>	print(szam)</a:t>
            </a:r>
          </a:p>
          <a:p>
            <a:pPr marL="127000" indent="0">
              <a:buNone/>
            </a:pPr>
            <a:r>
              <a:rPr lang="hu-HU" sz="1800" dirty="0">
                <a:latin typeface="Consolas" panose="020B0609020204030204" pitchFamily="49" charset="0"/>
              </a:rPr>
              <a:t>	szam = szam + 1</a:t>
            </a:r>
          </a:p>
          <a:p>
            <a:pPr marL="127000" indent="0">
              <a:buNone/>
            </a:pPr>
            <a:endParaRPr lang="hu-HU" dirty="0"/>
          </a:p>
          <a:p>
            <a:pPr marL="127000" indent="0">
              <a:buNone/>
            </a:pPr>
            <a:endParaRPr lang="hu-HU" dirty="0"/>
          </a:p>
          <a:p>
            <a:pPr marL="127000" indent="0">
              <a:buNone/>
            </a:pPr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F9A9B869-FC8E-BFE1-68E7-C3A8074C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462" y="226216"/>
            <a:ext cx="3561300" cy="669000"/>
          </a:xfrm>
        </p:spPr>
        <p:txBody>
          <a:bodyPr/>
          <a:lstStyle/>
          <a:p>
            <a:r>
              <a:rPr lang="hu-HU" dirty="0" err="1"/>
              <a:t>While</a:t>
            </a:r>
            <a:r>
              <a:rPr lang="hu-HU" dirty="0"/>
              <a:t> ciklus</a:t>
            </a:r>
          </a:p>
        </p:txBody>
      </p:sp>
      <p:sp>
        <p:nvSpPr>
          <p:cNvPr id="6" name="Szöveg helye 1">
            <a:extLst>
              <a:ext uri="{FF2B5EF4-FFF2-40B4-BE49-F238E27FC236}">
                <a16:creationId xmlns:a16="http://schemas.microsoft.com/office/drawing/2014/main" id="{25C466D7-C52E-ED75-2BB2-7AB616670AE2}"/>
              </a:ext>
            </a:extLst>
          </p:cNvPr>
          <p:cNvSpPr txBox="1">
            <a:spLocks/>
          </p:cNvSpPr>
          <p:nvPr/>
        </p:nvSpPr>
        <p:spPr>
          <a:xfrm>
            <a:off x="129309" y="3246004"/>
            <a:ext cx="3352900" cy="100227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 SemiBold"/>
              <a:buChar char="●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■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■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Nunito Light"/>
              <a:buChar char="■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127000" indent="0">
              <a:buFont typeface="Raleway SemiBold"/>
              <a:buNone/>
            </a:pPr>
            <a:r>
              <a:rPr lang="hu-HU" sz="1800" dirty="0">
                <a:latin typeface="Consolas" panose="020B0609020204030204" pitchFamily="49" charset="0"/>
              </a:rPr>
              <a:t>Eredmény: </a:t>
            </a:r>
          </a:p>
          <a:p>
            <a:pPr marL="127000" indent="0">
              <a:buFont typeface="Raleway SemiBold"/>
              <a:buNone/>
            </a:pPr>
            <a:r>
              <a:rPr lang="hu-HU" sz="1800" dirty="0">
                <a:latin typeface="Consolas" panose="020B0609020204030204" pitchFamily="49" charset="0"/>
              </a:rPr>
              <a:t>Kiírja a számokat 1-10 ig. </a:t>
            </a:r>
          </a:p>
          <a:p>
            <a:pPr marL="127000" indent="0">
              <a:buFont typeface="Raleway SemiBold"/>
              <a:buNone/>
            </a:pPr>
            <a:endParaRPr lang="hu-HU" dirty="0"/>
          </a:p>
          <a:p>
            <a:pPr marL="127000" indent="0">
              <a:buFont typeface="Raleway SemiBold"/>
              <a:buNone/>
            </a:pPr>
            <a:endParaRPr lang="hu-HU" dirty="0"/>
          </a:p>
          <a:p>
            <a:pPr marL="127000" indent="0">
              <a:buFont typeface="Raleway SemiBold"/>
              <a:buNone/>
            </a:pPr>
            <a:endParaRPr lang="hu-HU" dirty="0"/>
          </a:p>
        </p:txBody>
      </p:sp>
      <p:sp>
        <p:nvSpPr>
          <p:cNvPr id="7" name="Szöveg helye 1">
            <a:extLst>
              <a:ext uri="{FF2B5EF4-FFF2-40B4-BE49-F238E27FC236}">
                <a16:creationId xmlns:a16="http://schemas.microsoft.com/office/drawing/2014/main" id="{22B526B4-75C7-3C97-FD16-0C71338EC94C}"/>
              </a:ext>
            </a:extLst>
          </p:cNvPr>
          <p:cNvSpPr txBox="1">
            <a:spLocks/>
          </p:cNvSpPr>
          <p:nvPr/>
        </p:nvSpPr>
        <p:spPr>
          <a:xfrm>
            <a:off x="4789111" y="1897495"/>
            <a:ext cx="4225579" cy="134850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 SemiBold"/>
              <a:buChar char="●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■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■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Nunito Light"/>
              <a:buChar char="■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127000" indent="0">
              <a:buFont typeface="Raleway SemiBold"/>
              <a:buNone/>
            </a:pPr>
            <a:r>
              <a:rPr lang="hu-HU" sz="1800" dirty="0" err="1">
                <a:latin typeface="Consolas" panose="020B0609020204030204" pitchFamily="49" charset="0"/>
              </a:rPr>
              <a:t>szamlalo</a:t>
            </a:r>
            <a:r>
              <a:rPr lang="hu-HU" sz="1800" dirty="0">
                <a:latin typeface="Consolas" panose="020B0609020204030204" pitchFamily="49" charset="0"/>
              </a:rPr>
              <a:t> = 1</a:t>
            </a:r>
          </a:p>
          <a:p>
            <a:pPr marL="127000" indent="0">
              <a:buFont typeface="Raleway SemiBold"/>
              <a:buNone/>
            </a:pPr>
            <a:r>
              <a:rPr lang="hu-HU" sz="1800" dirty="0" err="1">
                <a:latin typeface="Consolas" panose="020B0609020204030204" pitchFamily="49" charset="0"/>
              </a:rPr>
              <a:t>while</a:t>
            </a:r>
            <a:r>
              <a:rPr lang="hu-HU" sz="1800" dirty="0">
                <a:latin typeface="Consolas" panose="020B0609020204030204" pitchFamily="49" charset="0"/>
              </a:rPr>
              <a:t> </a:t>
            </a:r>
            <a:r>
              <a:rPr lang="hu-HU" sz="1800" dirty="0" err="1">
                <a:latin typeface="Consolas" panose="020B0609020204030204" pitchFamily="49" charset="0"/>
              </a:rPr>
              <a:t>szamlalo</a:t>
            </a:r>
            <a:r>
              <a:rPr lang="hu-HU" sz="1800" dirty="0">
                <a:latin typeface="Consolas" panose="020B0609020204030204" pitchFamily="49" charset="0"/>
              </a:rPr>
              <a:t> &lt;= 5:</a:t>
            </a:r>
          </a:p>
          <a:p>
            <a:pPr marL="127000" indent="0">
              <a:buFont typeface="Raleway SemiBold"/>
              <a:buNone/>
            </a:pPr>
            <a:r>
              <a:rPr lang="hu-HU" sz="1800" dirty="0">
                <a:latin typeface="Consolas" panose="020B0609020204030204" pitchFamily="49" charset="0"/>
              </a:rPr>
              <a:t>	print(„Hello!”)</a:t>
            </a:r>
          </a:p>
          <a:p>
            <a:pPr marL="127000" indent="0">
              <a:buFont typeface="Raleway SemiBold"/>
              <a:buNone/>
            </a:pPr>
            <a:r>
              <a:rPr lang="hu-HU" sz="1800" dirty="0">
                <a:latin typeface="Consolas" panose="020B0609020204030204" pitchFamily="49" charset="0"/>
              </a:rPr>
              <a:t>	</a:t>
            </a:r>
            <a:r>
              <a:rPr lang="hu-HU" sz="1800" dirty="0" err="1">
                <a:latin typeface="Consolas" panose="020B0609020204030204" pitchFamily="49" charset="0"/>
              </a:rPr>
              <a:t>szamlalo</a:t>
            </a:r>
            <a:r>
              <a:rPr lang="hu-HU" sz="1800" dirty="0">
                <a:latin typeface="Consolas" panose="020B0609020204030204" pitchFamily="49" charset="0"/>
              </a:rPr>
              <a:t> = </a:t>
            </a:r>
            <a:r>
              <a:rPr lang="hu-HU" sz="1800" dirty="0" err="1">
                <a:latin typeface="Consolas" panose="020B0609020204030204" pitchFamily="49" charset="0"/>
              </a:rPr>
              <a:t>szamlalo</a:t>
            </a:r>
            <a:r>
              <a:rPr lang="hu-HU" sz="1800" dirty="0">
                <a:latin typeface="Consolas" panose="020B0609020204030204" pitchFamily="49" charset="0"/>
              </a:rPr>
              <a:t> + 1</a:t>
            </a:r>
          </a:p>
          <a:p>
            <a:pPr marL="127000" indent="0">
              <a:buFont typeface="Raleway SemiBold"/>
              <a:buNone/>
            </a:pPr>
            <a:endParaRPr lang="hu-HU" dirty="0"/>
          </a:p>
          <a:p>
            <a:pPr marL="127000" indent="0">
              <a:buFont typeface="Raleway SemiBold"/>
              <a:buNone/>
            </a:pPr>
            <a:endParaRPr lang="hu-HU" dirty="0"/>
          </a:p>
          <a:p>
            <a:pPr marL="127000" indent="0">
              <a:buFont typeface="Raleway SemiBold"/>
              <a:buNone/>
            </a:pPr>
            <a:endParaRPr lang="hu-HU" dirty="0"/>
          </a:p>
        </p:txBody>
      </p:sp>
      <p:sp>
        <p:nvSpPr>
          <p:cNvPr id="8" name="Szöveg helye 1">
            <a:extLst>
              <a:ext uri="{FF2B5EF4-FFF2-40B4-BE49-F238E27FC236}">
                <a16:creationId xmlns:a16="http://schemas.microsoft.com/office/drawing/2014/main" id="{3CD931B8-9D7D-2616-D7C6-E7A2FBC1891A}"/>
              </a:ext>
            </a:extLst>
          </p:cNvPr>
          <p:cNvSpPr txBox="1">
            <a:spLocks/>
          </p:cNvSpPr>
          <p:nvPr/>
        </p:nvSpPr>
        <p:spPr>
          <a:xfrm>
            <a:off x="4789110" y="3246004"/>
            <a:ext cx="4225579" cy="100227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 SemiBold"/>
              <a:buChar char="●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■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■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Nunito Light"/>
              <a:buChar char="■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127000" indent="0">
              <a:buFont typeface="Raleway SemiBold"/>
              <a:buNone/>
            </a:pPr>
            <a:r>
              <a:rPr lang="hu-HU" sz="1800" dirty="0">
                <a:latin typeface="Consolas" panose="020B0609020204030204" pitchFamily="49" charset="0"/>
              </a:rPr>
              <a:t>Eredmény: </a:t>
            </a:r>
          </a:p>
          <a:p>
            <a:pPr marL="127000" indent="0">
              <a:buFont typeface="Raleway SemiBold"/>
              <a:buNone/>
            </a:pPr>
            <a:r>
              <a:rPr lang="hu-HU" sz="1800" dirty="0">
                <a:latin typeface="Consolas" panose="020B0609020204030204" pitchFamily="49" charset="0"/>
              </a:rPr>
              <a:t>Kiírja 5 x, hogy „Hello”</a:t>
            </a:r>
          </a:p>
          <a:p>
            <a:pPr marL="127000" indent="0">
              <a:buFont typeface="Raleway SemiBold"/>
              <a:buNone/>
            </a:pPr>
            <a:endParaRPr lang="hu-HU" dirty="0"/>
          </a:p>
          <a:p>
            <a:pPr marL="127000" indent="0">
              <a:buFont typeface="Raleway SemiBold"/>
              <a:buNone/>
            </a:pPr>
            <a:endParaRPr lang="hu-HU" dirty="0"/>
          </a:p>
          <a:p>
            <a:pPr marL="127000" indent="0">
              <a:buFont typeface="Raleway SemiBold"/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82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animBg="1"/>
      <p:bldP spid="7" grpId="0" build="p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9"/>
          <p:cNvSpPr txBox="1">
            <a:spLocks noGrp="1"/>
          </p:cNvSpPr>
          <p:nvPr>
            <p:ph type="title" idx="5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Programozási nyelvek</a:t>
            </a:r>
            <a:endParaRPr dirty="0"/>
          </a:p>
        </p:txBody>
      </p:sp>
      <p:sp>
        <p:nvSpPr>
          <p:cNvPr id="352" name="Google Shape;352;p29"/>
          <p:cNvSpPr txBox="1">
            <a:spLocks noGrp="1"/>
          </p:cNvSpPr>
          <p:nvPr>
            <p:ph type="ctrTitle" idx="6"/>
          </p:nvPr>
        </p:nvSpPr>
        <p:spPr>
          <a:xfrm flipH="1">
            <a:off x="1011115" y="1946690"/>
            <a:ext cx="5318831" cy="410699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/>
              <a:t>Programozási nyelvek </a:t>
            </a:r>
            <a:endParaRPr sz="2000" dirty="0"/>
          </a:p>
        </p:txBody>
      </p:sp>
      <p:sp>
        <p:nvSpPr>
          <p:cNvPr id="353" name="Google Shape;353;p29"/>
          <p:cNvSpPr txBox="1">
            <a:spLocks noGrp="1"/>
          </p:cNvSpPr>
          <p:nvPr>
            <p:ph type="subTitle" idx="7"/>
          </p:nvPr>
        </p:nvSpPr>
        <p:spPr>
          <a:xfrm flipH="1">
            <a:off x="3832969" y="2329788"/>
            <a:ext cx="3684454" cy="2813712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Java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Python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C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C++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C#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 err="1"/>
              <a:t>Javascript</a:t>
            </a:r>
            <a:endParaRPr lang="hu-HU" sz="2000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Pascal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5086FCE-45C2-435E-8DAA-70257CD93EC4}"/>
              </a:ext>
            </a:extLst>
          </p:cNvPr>
          <p:cNvSpPr txBox="1"/>
          <p:nvPr/>
        </p:nvSpPr>
        <p:spPr>
          <a:xfrm>
            <a:off x="773723" y="940777"/>
            <a:ext cx="6743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u="sng" dirty="0">
                <a:solidFill>
                  <a:schemeClr val="bg1"/>
                </a:solidFill>
              </a:rPr>
              <a:t>A programozási nyelv</a:t>
            </a:r>
            <a:r>
              <a:rPr lang="hu-HU" sz="1500" dirty="0">
                <a:solidFill>
                  <a:schemeClr val="bg1"/>
                </a:solidFill>
              </a:rPr>
              <a:t> a programozó vagy szoftverfejlesztő által választott módja annak, hogy a szoftvert milyen környezetben szeretné fejleszteni. 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5D0F19D-12F2-42E7-B71B-7B6E55612ECA}"/>
              </a:ext>
            </a:extLst>
          </p:cNvPr>
          <p:cNvSpPr txBox="1"/>
          <p:nvPr/>
        </p:nvSpPr>
        <p:spPr>
          <a:xfrm>
            <a:off x="1011115" y="4457618"/>
            <a:ext cx="803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A szoftverfejlesztő többnyire valamelyik ilyen programozási nyelvben készíti el a program forráskódját.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03E38608-1F7A-7783-F2F2-4B84EEC04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306" y="1897496"/>
            <a:ext cx="6936511" cy="1760104"/>
          </a:xfrm>
          <a:solidFill>
            <a:schemeClr val="tx1">
              <a:lumMod val="50000"/>
            </a:schemeClr>
          </a:solidFill>
        </p:spPr>
        <p:txBody>
          <a:bodyPr/>
          <a:lstStyle/>
          <a:p>
            <a:pPr marL="127000" indent="0">
              <a:buNone/>
            </a:pPr>
            <a:r>
              <a:rPr lang="hu-HU" sz="1800" dirty="0">
                <a:latin typeface="Consolas" panose="020B0609020204030204" pitchFamily="49" charset="0"/>
              </a:rPr>
              <a:t>folytatja = </a:t>
            </a:r>
            <a:r>
              <a:rPr lang="hu-HU" sz="1800" dirty="0" err="1">
                <a:latin typeface="Consolas" panose="020B0609020204030204" pitchFamily="49" charset="0"/>
              </a:rPr>
              <a:t>True</a:t>
            </a:r>
            <a:endParaRPr lang="hu-HU" sz="1800" dirty="0">
              <a:latin typeface="Consolas" panose="020B0609020204030204" pitchFamily="49" charset="0"/>
            </a:endParaRPr>
          </a:p>
          <a:p>
            <a:pPr marL="127000" indent="0">
              <a:buNone/>
            </a:pPr>
            <a:r>
              <a:rPr lang="hu-HU" sz="1800" dirty="0" err="1">
                <a:latin typeface="Consolas" panose="020B0609020204030204" pitchFamily="49" charset="0"/>
              </a:rPr>
              <a:t>while</a:t>
            </a:r>
            <a:r>
              <a:rPr lang="hu-HU" sz="1800" dirty="0">
                <a:latin typeface="Consolas" panose="020B0609020204030204" pitchFamily="49" charset="0"/>
              </a:rPr>
              <a:t> folytatja:</a:t>
            </a:r>
          </a:p>
          <a:p>
            <a:pPr marL="127000" indent="0">
              <a:buNone/>
            </a:pPr>
            <a:r>
              <a:rPr lang="hu-HU" sz="1800" dirty="0">
                <a:latin typeface="Consolas" panose="020B0609020204030204" pitchFamily="49" charset="0"/>
              </a:rPr>
              <a:t>	</a:t>
            </a:r>
            <a:r>
              <a:rPr lang="hu-HU" sz="1800" dirty="0" err="1">
                <a:latin typeface="Consolas" panose="020B0609020204030204" pitchFamily="49" charset="0"/>
              </a:rPr>
              <a:t>valasz</a:t>
            </a:r>
            <a:r>
              <a:rPr lang="hu-HU" sz="1800" dirty="0">
                <a:latin typeface="Consolas" panose="020B0609020204030204" pitchFamily="49" charset="0"/>
              </a:rPr>
              <a:t> = input(„Jó leszel? (i/n)”)</a:t>
            </a:r>
          </a:p>
          <a:p>
            <a:pPr marL="127000" indent="0">
              <a:buNone/>
            </a:pPr>
            <a:r>
              <a:rPr lang="hu-HU" sz="1800" dirty="0">
                <a:latin typeface="Consolas" panose="020B0609020204030204" pitchFamily="49" charset="0"/>
              </a:rPr>
              <a:t>	</a:t>
            </a:r>
            <a:r>
              <a:rPr lang="hu-HU" sz="1800" dirty="0" err="1">
                <a:latin typeface="Consolas" panose="020B0609020204030204" pitchFamily="49" charset="0"/>
              </a:rPr>
              <a:t>if</a:t>
            </a:r>
            <a:r>
              <a:rPr lang="hu-HU" sz="1800" dirty="0">
                <a:latin typeface="Consolas" panose="020B0609020204030204" pitchFamily="49" charset="0"/>
              </a:rPr>
              <a:t> </a:t>
            </a:r>
            <a:r>
              <a:rPr lang="hu-HU" sz="1800" dirty="0" err="1">
                <a:latin typeface="Consolas" panose="020B0609020204030204" pitchFamily="49" charset="0"/>
              </a:rPr>
              <a:t>valasz</a:t>
            </a:r>
            <a:r>
              <a:rPr lang="hu-HU" sz="1800" dirty="0">
                <a:latin typeface="Consolas" panose="020B0609020204030204" pitchFamily="49" charset="0"/>
              </a:rPr>
              <a:t> == „n”:</a:t>
            </a:r>
          </a:p>
          <a:p>
            <a:pPr marL="127000" indent="0">
              <a:buNone/>
            </a:pPr>
            <a:r>
              <a:rPr lang="hu-HU" sz="1800" dirty="0">
                <a:latin typeface="Consolas" panose="020B0609020204030204" pitchFamily="49" charset="0"/>
              </a:rPr>
              <a:t>		folytatja = </a:t>
            </a:r>
            <a:r>
              <a:rPr lang="hu-HU" sz="1800" dirty="0" err="1">
                <a:latin typeface="Consolas" panose="020B0609020204030204" pitchFamily="49" charset="0"/>
              </a:rPr>
              <a:t>False</a:t>
            </a:r>
            <a:endParaRPr lang="hu-HU" sz="1800" dirty="0">
              <a:latin typeface="Consolas" panose="020B0609020204030204" pitchFamily="49" charset="0"/>
            </a:endParaRPr>
          </a:p>
          <a:p>
            <a:pPr marL="127000" indent="0">
              <a:buNone/>
            </a:pPr>
            <a:r>
              <a:rPr lang="hu-HU" sz="1800" dirty="0">
                <a:latin typeface="Consolas" panose="020B0609020204030204" pitchFamily="49" charset="0"/>
              </a:rPr>
              <a:t>		print(„Akkor viszlát”)</a:t>
            </a:r>
          </a:p>
          <a:p>
            <a:pPr marL="127000" indent="0">
              <a:buNone/>
            </a:pPr>
            <a:r>
              <a:rPr lang="hu-HU" sz="1800" dirty="0">
                <a:latin typeface="Consolas" panose="020B0609020204030204" pitchFamily="49" charset="0"/>
              </a:rPr>
              <a:t>		</a:t>
            </a:r>
            <a:endParaRPr lang="hu-HU" dirty="0"/>
          </a:p>
          <a:p>
            <a:pPr marL="127000" indent="0">
              <a:buNone/>
            </a:pPr>
            <a:endParaRPr lang="hu-HU" dirty="0"/>
          </a:p>
          <a:p>
            <a:pPr marL="127000" indent="0">
              <a:buNone/>
            </a:pPr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F9A9B869-FC8E-BFE1-68E7-C3A8074C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462" y="226216"/>
            <a:ext cx="3561300" cy="669000"/>
          </a:xfrm>
        </p:spPr>
        <p:txBody>
          <a:bodyPr/>
          <a:lstStyle/>
          <a:p>
            <a:r>
              <a:rPr lang="hu-HU" dirty="0" err="1"/>
              <a:t>While</a:t>
            </a:r>
            <a:r>
              <a:rPr lang="hu-HU" dirty="0"/>
              <a:t> ciklus</a:t>
            </a:r>
          </a:p>
        </p:txBody>
      </p:sp>
      <p:sp>
        <p:nvSpPr>
          <p:cNvPr id="6" name="Szöveg helye 1">
            <a:extLst>
              <a:ext uri="{FF2B5EF4-FFF2-40B4-BE49-F238E27FC236}">
                <a16:creationId xmlns:a16="http://schemas.microsoft.com/office/drawing/2014/main" id="{25C466D7-C52E-ED75-2BB2-7AB616670AE2}"/>
              </a:ext>
            </a:extLst>
          </p:cNvPr>
          <p:cNvSpPr txBox="1">
            <a:spLocks/>
          </p:cNvSpPr>
          <p:nvPr/>
        </p:nvSpPr>
        <p:spPr>
          <a:xfrm>
            <a:off x="129306" y="3657600"/>
            <a:ext cx="3352900" cy="12284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 SemiBold"/>
              <a:buChar char="●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■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■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Nunito Light"/>
              <a:buChar char="■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127000" indent="0">
              <a:buFont typeface="Raleway SemiBold"/>
              <a:buNone/>
            </a:pPr>
            <a:r>
              <a:rPr lang="hu-HU" sz="1800" dirty="0">
                <a:latin typeface="Consolas" panose="020B0609020204030204" pitchFamily="49" charset="0"/>
              </a:rPr>
              <a:t>Eredmény: </a:t>
            </a:r>
          </a:p>
          <a:p>
            <a:pPr marL="127000" indent="0">
              <a:buFont typeface="Raleway SemiBold"/>
              <a:buNone/>
            </a:pPr>
            <a:r>
              <a:rPr lang="hu-HU" sz="1800" dirty="0">
                <a:latin typeface="Consolas" panose="020B0609020204030204" pitchFamily="49" charset="0"/>
              </a:rPr>
              <a:t>A program addig kérdezget, amíg nem a válasz.</a:t>
            </a:r>
          </a:p>
          <a:p>
            <a:pPr marL="127000" indent="0">
              <a:buFont typeface="Raleway SemiBold"/>
              <a:buNone/>
            </a:pPr>
            <a:endParaRPr lang="hu-HU" dirty="0"/>
          </a:p>
          <a:p>
            <a:pPr marL="127000" indent="0">
              <a:buFont typeface="Raleway SemiBold"/>
              <a:buNone/>
            </a:pPr>
            <a:endParaRPr lang="hu-HU" dirty="0"/>
          </a:p>
          <a:p>
            <a:pPr marL="127000" indent="0">
              <a:buFont typeface="Raleway SemiBold"/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53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949E01-82DD-4E7D-F12C-871226A6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While</a:t>
            </a:r>
            <a:r>
              <a:rPr lang="hu-HU" dirty="0"/>
              <a:t> ciklus példa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9249F4E-436B-5283-4A14-4B34BE03F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7" y="1125891"/>
            <a:ext cx="8553281" cy="2237012"/>
          </a:xfrm>
          <a:prstGeom prst="rect">
            <a:avLst/>
          </a:prstGeom>
        </p:spPr>
      </p:pic>
      <p:sp>
        <p:nvSpPr>
          <p:cNvPr id="5" name="Szöveg helye 1">
            <a:extLst>
              <a:ext uri="{FF2B5EF4-FFF2-40B4-BE49-F238E27FC236}">
                <a16:creationId xmlns:a16="http://schemas.microsoft.com/office/drawing/2014/main" id="{233EF286-0C98-0B56-EE32-27B517705715}"/>
              </a:ext>
            </a:extLst>
          </p:cNvPr>
          <p:cNvSpPr txBox="1">
            <a:spLocks/>
          </p:cNvSpPr>
          <p:nvPr/>
        </p:nvSpPr>
        <p:spPr>
          <a:xfrm>
            <a:off x="226576" y="3649508"/>
            <a:ext cx="3827533" cy="12284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 SemiBold"/>
              <a:buChar char="●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■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■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Nunito Light"/>
              <a:buChar char="■"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127000" indent="0">
              <a:buFont typeface="Raleway SemiBold"/>
              <a:buNone/>
            </a:pPr>
            <a:r>
              <a:rPr lang="hu-HU" sz="1800" b="1" dirty="0">
                <a:latin typeface="Consolas" panose="020B0609020204030204" pitchFamily="49" charset="0"/>
              </a:rPr>
              <a:t>Eredmény: </a:t>
            </a:r>
          </a:p>
          <a:p>
            <a:pPr marL="127000" indent="0">
              <a:buFont typeface="Raleway SemiBold"/>
              <a:buNone/>
            </a:pPr>
            <a:r>
              <a:rPr lang="hu-HU" sz="1800" dirty="0">
                <a:latin typeface="Consolas" panose="020B0609020204030204" pitchFamily="49" charset="0"/>
              </a:rPr>
              <a:t>A program addig kérdezi, hogy mennyi 2x2, amíg helyes választ nem adunk!</a:t>
            </a:r>
          </a:p>
          <a:p>
            <a:pPr marL="127000" indent="0">
              <a:buFont typeface="Raleway SemiBold"/>
              <a:buNone/>
            </a:pPr>
            <a:endParaRPr lang="hu-HU" dirty="0"/>
          </a:p>
          <a:p>
            <a:pPr marL="127000" indent="0">
              <a:buFont typeface="Raleway SemiBold"/>
              <a:buNone/>
            </a:pPr>
            <a:endParaRPr lang="hu-HU" dirty="0"/>
          </a:p>
          <a:p>
            <a:pPr marL="127000" indent="0">
              <a:buFont typeface="Raleway SemiBold"/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73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EF7A7B3A-9CBD-D4D4-7C14-443424D79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880" y="1063727"/>
            <a:ext cx="8386719" cy="3794600"/>
          </a:xfrm>
        </p:spPr>
        <p:txBody>
          <a:bodyPr/>
          <a:lstStyle/>
          <a:p>
            <a:pPr marL="127000" indent="0">
              <a:buNone/>
            </a:pPr>
            <a:r>
              <a:rPr lang="hu-HU" dirty="0"/>
              <a:t>Klasszikus számláló ciklus a </a:t>
            </a:r>
            <a:r>
              <a:rPr lang="hu-HU" dirty="0" err="1"/>
              <a:t>range</a:t>
            </a:r>
            <a:r>
              <a:rPr lang="hu-HU" dirty="0"/>
              <a:t>() függvénnyel:</a:t>
            </a:r>
          </a:p>
          <a:p>
            <a:pPr marL="127000" indent="0">
              <a:buNone/>
            </a:pPr>
            <a:endParaRPr lang="hu-HU" dirty="0"/>
          </a:p>
          <a:p>
            <a:pPr marL="127000" indent="0">
              <a:buNone/>
            </a:pPr>
            <a:endParaRPr lang="hu-HU" dirty="0"/>
          </a:p>
          <a:p>
            <a:pPr marL="127000" indent="0">
              <a:buNone/>
            </a:pPr>
            <a:r>
              <a:rPr lang="hu-HU" dirty="0" err="1"/>
              <a:t>Range</a:t>
            </a:r>
            <a:r>
              <a:rPr lang="hu-HU" dirty="0"/>
              <a:t> </a:t>
            </a:r>
            <a:r>
              <a:rPr lang="hu-HU" dirty="0" err="1"/>
              <a:t>fg</a:t>
            </a:r>
            <a:r>
              <a:rPr lang="hu-HU" dirty="0"/>
              <a:t>. Elől zárt, hátul nyitott függvénytartományban adja meg az értékeket. </a:t>
            </a:r>
          </a:p>
          <a:p>
            <a:pPr marL="127000" indent="0">
              <a:buNone/>
            </a:pPr>
            <a:endParaRPr lang="hu-HU" dirty="0"/>
          </a:p>
          <a:p>
            <a:pPr marL="469900" indent="-342900">
              <a:buFont typeface="+mj-lt"/>
              <a:buAutoNum type="arabicPeriod"/>
            </a:pPr>
            <a:r>
              <a:rPr lang="hu-HU" b="1" dirty="0"/>
              <a:t>Egy argumentummal (csak végérték)</a:t>
            </a:r>
          </a:p>
          <a:p>
            <a:pPr marL="127000" indent="0">
              <a:buNone/>
            </a:pPr>
            <a:r>
              <a:rPr lang="hu-HU" dirty="0"/>
              <a:t>	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3547BCD-06B9-F660-139F-B7EED4A6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350" y="370575"/>
            <a:ext cx="3561300" cy="669000"/>
          </a:xfrm>
        </p:spPr>
        <p:txBody>
          <a:bodyPr/>
          <a:lstStyle/>
          <a:p>
            <a:r>
              <a:rPr lang="hu-HU" dirty="0" err="1"/>
              <a:t>For</a:t>
            </a:r>
            <a:r>
              <a:rPr lang="hu-HU" dirty="0"/>
              <a:t> ciklus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552AD53-54B9-4455-24D3-B9D09BF3D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382" y="2810596"/>
            <a:ext cx="22860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92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EF7A7B3A-9CBD-D4D4-7C14-443424D79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880" y="1063727"/>
            <a:ext cx="8386719" cy="3794600"/>
          </a:xfrm>
        </p:spPr>
        <p:txBody>
          <a:bodyPr/>
          <a:lstStyle/>
          <a:p>
            <a:pPr marL="127000" indent="0">
              <a:buNone/>
            </a:pPr>
            <a:r>
              <a:rPr lang="hu-HU" dirty="0"/>
              <a:t>2. </a:t>
            </a:r>
            <a:r>
              <a:rPr lang="hu-HU" b="1" dirty="0"/>
              <a:t>Két argumentummal (kezdő- és végérték)</a:t>
            </a:r>
          </a:p>
          <a:p>
            <a:pPr marL="127000" indent="0">
              <a:buNone/>
            </a:pPr>
            <a:endParaRPr lang="hu-HU" b="1" dirty="0"/>
          </a:p>
          <a:p>
            <a:pPr marL="127000" indent="0">
              <a:buNone/>
            </a:pPr>
            <a:endParaRPr lang="hu-HU" b="1" dirty="0"/>
          </a:p>
          <a:p>
            <a:pPr marL="127000" indent="0">
              <a:buNone/>
            </a:pPr>
            <a:endParaRPr lang="hu-HU" b="1" dirty="0"/>
          </a:p>
          <a:p>
            <a:pPr marL="127000" indent="0">
              <a:buNone/>
            </a:pPr>
            <a:endParaRPr lang="hu-HU" b="1" dirty="0"/>
          </a:p>
          <a:p>
            <a:pPr marL="127000" indent="0">
              <a:buNone/>
            </a:pPr>
            <a:endParaRPr lang="hu-HU" b="1" dirty="0"/>
          </a:p>
          <a:p>
            <a:pPr marL="127000" indent="0">
              <a:buNone/>
            </a:pPr>
            <a:endParaRPr lang="hu-HU" b="1" dirty="0"/>
          </a:p>
          <a:p>
            <a:pPr marL="127000" indent="0">
              <a:buNone/>
            </a:pPr>
            <a:endParaRPr lang="hu-HU" b="1" dirty="0"/>
          </a:p>
          <a:p>
            <a:pPr marL="127000" indent="0">
              <a:buNone/>
            </a:pPr>
            <a:r>
              <a:rPr lang="hu-HU" b="1" dirty="0"/>
              <a:t>3. Három argumentummal (kezdő- és végérték, lépésköz)</a:t>
            </a:r>
          </a:p>
          <a:p>
            <a:pPr marL="469900" indent="-342900">
              <a:buAutoNum type="arabicPeriod" startAt="2"/>
            </a:pPr>
            <a:endParaRPr lang="hu-HU" b="1" dirty="0"/>
          </a:p>
          <a:p>
            <a:pPr marL="127000" indent="0">
              <a:buNone/>
            </a:pPr>
            <a:r>
              <a:rPr lang="hu-HU" dirty="0"/>
              <a:t>	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3547BCD-06B9-F660-139F-B7EED4A6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350" y="370575"/>
            <a:ext cx="3561300" cy="669000"/>
          </a:xfrm>
        </p:spPr>
        <p:txBody>
          <a:bodyPr/>
          <a:lstStyle/>
          <a:p>
            <a:r>
              <a:rPr lang="hu-HU" dirty="0" err="1"/>
              <a:t>For</a:t>
            </a:r>
            <a:r>
              <a:rPr lang="hu-HU" dirty="0"/>
              <a:t> ciklus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E4242EF-DF16-523E-A3AC-DA8359435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40" y="1491095"/>
            <a:ext cx="2314575" cy="13335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15BE32C-FD56-A1C0-DFC7-C49699B9E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40" y="3655868"/>
            <a:ext cx="2686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88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55E3279B-6760-4928-A789-B9FBB45E1F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 algn="just" fontAlgn="base">
              <a:buNone/>
            </a:pPr>
            <a:r>
              <a:rPr lang="hu-HU" sz="18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Logikailag összetartozó adatok tárolására összetett adattípusokat használunk. Például a hónapok neveit, egy csoportot alkotó diákokat, a kedvenc ételeinket sokkal praktikusabb listában tárolni, mint különálló változók sokaságában.</a:t>
            </a:r>
          </a:p>
          <a:p>
            <a:pPr marL="114300" indent="0" algn="just" fontAlgn="base">
              <a:buNone/>
            </a:pPr>
            <a:endParaRPr lang="hu-HU" sz="1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 algn="just" fontAlgn="base">
              <a:buNone/>
            </a:pPr>
            <a:endParaRPr lang="hu-HU" sz="18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6679DE8-82F9-4B1B-B6B4-3A095C4C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Listák</a:t>
            </a:r>
          </a:p>
        </p:txBody>
      </p:sp>
      <p:pic>
        <p:nvPicPr>
          <p:cNvPr id="4" name="Picture 2" descr="http://java2.uw.hu/images/leckek/szekreny.gif">
            <a:extLst>
              <a:ext uri="{FF2B5EF4-FFF2-40B4-BE49-F238E27FC236}">
                <a16:creationId xmlns:a16="http://schemas.microsoft.com/office/drawing/2014/main" id="{DA670953-0192-4E9A-AA5B-F2A51B78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331" y="2779375"/>
            <a:ext cx="1812669" cy="154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46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6679DE8-82F9-4B1B-B6B4-3A095C4C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Listák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E9A4AC5-D396-4EAD-86A2-1BEDDD5F8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55" y="1012200"/>
            <a:ext cx="7639160" cy="390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89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0A9EEE-6E7E-01B9-EDF1-85D57D0E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Összegzés tétele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61CEA11-9CB9-70C4-DC5F-B1FCE634F416}"/>
              </a:ext>
            </a:extLst>
          </p:cNvPr>
          <p:cNvSpPr txBox="1"/>
          <p:nvPr/>
        </p:nvSpPr>
        <p:spPr>
          <a:xfrm>
            <a:off x="471055" y="1191491"/>
            <a:ext cx="82388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Adott egy N elemű számsorozat. A következő </a:t>
            </a:r>
            <a:r>
              <a:rPr lang="hu-HU" sz="18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pszeudókód</a:t>
            </a:r>
            <a:r>
              <a:rPr lang="hu-HU" sz="1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megadja a számsorozatban lévő számok összegét!</a:t>
            </a:r>
          </a:p>
          <a:p>
            <a:endParaRPr lang="hu-HU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r>
              <a:rPr lang="pt-BR" sz="2000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S:=0</a:t>
            </a:r>
            <a:br>
              <a:rPr lang="pt-BR" sz="2000" dirty="0">
                <a:latin typeface="Consolas" panose="020B0609020204030204" pitchFamily="49" charset="0"/>
              </a:rPr>
            </a:br>
            <a:r>
              <a:rPr lang="pt-BR" sz="2000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Ciklus I=1-től N-ig</a:t>
            </a:r>
            <a:br>
              <a:rPr lang="pt-BR" sz="2000" dirty="0">
                <a:latin typeface="Consolas" panose="020B0609020204030204" pitchFamily="49" charset="0"/>
              </a:rPr>
            </a:br>
            <a:r>
              <a:rPr lang="pt-BR" sz="2000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 S:=S+A(I)</a:t>
            </a:r>
            <a:br>
              <a:rPr lang="pt-BR" sz="2000" dirty="0">
                <a:latin typeface="Consolas" panose="020B0609020204030204" pitchFamily="49" charset="0"/>
              </a:rPr>
            </a:br>
            <a:r>
              <a:rPr lang="pt-BR" sz="2000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Ciklus vége</a:t>
            </a:r>
            <a:br>
              <a:rPr lang="pt-BR" sz="2000" dirty="0">
                <a:latin typeface="Consolas" panose="020B0609020204030204" pitchFamily="49" charset="0"/>
              </a:rPr>
            </a:br>
            <a:r>
              <a:rPr lang="pt-BR" sz="2000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Ki:S</a:t>
            </a:r>
            <a:endParaRPr lang="hu-HU" sz="20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17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55E3279B-6760-4928-A789-B9FBB45E1F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 algn="just" fontAlgn="base">
              <a:buNone/>
            </a:pPr>
            <a:r>
              <a:rPr lang="hu-HU" sz="18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Hosszabb kódok esetében nagyon hasznosak. Akkor alkalmazzuk, amikor bizonyos kódok ismétlődnek a programnak. Az ismétlődéseket el kell kerülni, ezért ilyenkor alprogramokat írunk. </a:t>
            </a:r>
          </a:p>
          <a:p>
            <a:pPr marL="114300" indent="0" algn="just" fontAlgn="base">
              <a:buNone/>
            </a:pPr>
            <a:r>
              <a:rPr lang="hu-HU" sz="1800" dirty="0">
                <a:solidFill>
                  <a:srgbClr val="FFFFFF"/>
                </a:solidFill>
                <a:latin typeface="Open Sans" panose="020B0606030504020204" pitchFamily="34" charset="0"/>
              </a:rPr>
              <a:t>Az alprogramokat bármikor meghívhatjuk a főprogramban. </a:t>
            </a:r>
          </a:p>
          <a:p>
            <a:pPr marL="114300" indent="0" algn="just" fontAlgn="base">
              <a:buNone/>
            </a:pPr>
            <a:endParaRPr lang="hu-HU" sz="1800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marL="114300" indent="0" algn="just" fontAlgn="base">
              <a:buNone/>
            </a:pPr>
            <a:endParaRPr lang="hu-HU" sz="1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 algn="just" fontAlgn="base">
              <a:buNone/>
            </a:pPr>
            <a:endParaRPr lang="hu-HU" sz="18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6679DE8-82F9-4B1B-B6B4-3A095C4C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Eljárások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7E69FFF-E03A-B9BA-5EDA-658FA65C9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2" y="2478749"/>
            <a:ext cx="2088025" cy="2664751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034494B0-4EB6-DC75-A14E-8A113DA4E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957" y="2382876"/>
            <a:ext cx="2392961" cy="2688196"/>
          </a:xfrm>
          <a:prstGeom prst="rect">
            <a:avLst/>
          </a:prstGeom>
        </p:spPr>
      </p:pic>
      <p:pic>
        <p:nvPicPr>
          <p:cNvPr id="20" name="Ábra 19" descr="Lefelé mutató hüvelykujj egyszínű kitöltéssel">
            <a:extLst>
              <a:ext uri="{FF2B5EF4-FFF2-40B4-BE49-F238E27FC236}">
                <a16:creationId xmlns:a16="http://schemas.microsoft.com/office/drawing/2014/main" id="{FE5889DF-CCB2-1073-49C4-2355CDB70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4982" y="3096725"/>
            <a:ext cx="914400" cy="914400"/>
          </a:xfrm>
          <a:prstGeom prst="rect">
            <a:avLst/>
          </a:prstGeom>
        </p:spPr>
      </p:pic>
      <p:pic>
        <p:nvPicPr>
          <p:cNvPr id="22" name="Ábra 21" descr="Pipa egyszínű kitöltéssel">
            <a:extLst>
              <a:ext uri="{FF2B5EF4-FFF2-40B4-BE49-F238E27FC236}">
                <a16:creationId xmlns:a16="http://schemas.microsoft.com/office/drawing/2014/main" id="{1B119F3A-B83D-495A-13E0-CCD65C167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2979" y="29419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86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55E3279B-6760-4928-A789-B9FBB45E1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720000" y="1132375"/>
            <a:ext cx="7545814" cy="1538397"/>
          </a:xfrm>
        </p:spPr>
        <p:txBody>
          <a:bodyPr/>
          <a:lstStyle/>
          <a:p>
            <a:pPr marL="114300" indent="0" algn="just" fontAlgn="base">
              <a:buNone/>
            </a:pPr>
            <a:r>
              <a:rPr lang="hu-HU" sz="18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Paraméter nélküli eljárás szintaktikája</a:t>
            </a:r>
            <a:endParaRPr lang="hu-H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marL="114300" indent="0" algn="just" fontAlgn="base">
              <a:buNone/>
            </a:pPr>
            <a:endParaRPr lang="hu-HU" sz="1800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marL="114300" indent="0" algn="just" fontAlgn="base">
              <a:buNone/>
            </a:pPr>
            <a:endParaRPr lang="hu-HU" sz="1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 algn="just" fontAlgn="base">
              <a:buNone/>
            </a:pPr>
            <a:endParaRPr lang="hu-HU" sz="18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6679DE8-82F9-4B1B-B6B4-3A095C4C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Eljárások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52A5273-F8C7-42E2-6F2F-E03562F95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53" y="1593751"/>
            <a:ext cx="7378574" cy="32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11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55E3279B-6760-4928-A789-B9FBB45E1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720000" y="1132375"/>
            <a:ext cx="7545814" cy="1538397"/>
          </a:xfrm>
        </p:spPr>
        <p:txBody>
          <a:bodyPr/>
          <a:lstStyle/>
          <a:p>
            <a:pPr marL="114300" indent="0" algn="just" fontAlgn="base">
              <a:buNone/>
            </a:pPr>
            <a:r>
              <a:rPr lang="hu-HU" sz="18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Paraméteres eljárás szintaktikája</a:t>
            </a:r>
            <a:endParaRPr lang="hu-H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marL="114300" indent="0" algn="just" fontAlgn="base">
              <a:buNone/>
            </a:pPr>
            <a:endParaRPr lang="hu-HU" sz="1800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marL="114300" indent="0" algn="just" fontAlgn="base">
              <a:buNone/>
            </a:pPr>
            <a:endParaRPr lang="hu-HU" sz="1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 algn="just" fontAlgn="base">
              <a:buNone/>
            </a:pPr>
            <a:endParaRPr lang="hu-HU" sz="18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6679DE8-82F9-4B1B-B6B4-3A095C4C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Eljárások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BA5D4D7-B0B0-007D-4F3C-0C731B1D7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25" y="1568130"/>
            <a:ext cx="6726725" cy="34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0"/>
          <p:cNvSpPr txBox="1">
            <a:spLocks noGrp="1"/>
          </p:cNvSpPr>
          <p:nvPr>
            <p:ph type="title"/>
          </p:nvPr>
        </p:nvSpPr>
        <p:spPr>
          <a:xfrm>
            <a:off x="609499" y="1039575"/>
            <a:ext cx="4951952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2"/>
                </a:solidFill>
              </a:rPr>
              <a:t>Kód értelmezése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63" name="Google Shape;363;p30"/>
          <p:cNvSpPr/>
          <p:nvPr/>
        </p:nvSpPr>
        <p:spPr>
          <a:xfrm>
            <a:off x="7163522" y="3965331"/>
            <a:ext cx="1619286" cy="241405"/>
          </a:xfrm>
          <a:custGeom>
            <a:avLst/>
            <a:gdLst/>
            <a:ahLst/>
            <a:cxnLst/>
            <a:rect l="l" t="t" r="r" b="b"/>
            <a:pathLst>
              <a:path w="146079" h="5859" extrusionOk="0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A3A4BE6-6241-4183-A7A3-733523019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37" y="2140927"/>
            <a:ext cx="5769221" cy="1824404"/>
          </a:xfrm>
          <a:prstGeom prst="rect">
            <a:avLst/>
          </a:prstGeom>
        </p:spPr>
      </p:pic>
      <p:pic>
        <p:nvPicPr>
          <p:cNvPr id="360" name="Google Shape;360;p30"/>
          <p:cNvPicPr preferRelativeResize="0"/>
          <p:nvPr/>
        </p:nvPicPr>
        <p:blipFill rotWithShape="1">
          <a:blip r:embed="rId4">
            <a:alphaModFix/>
          </a:blip>
          <a:srcRect l="24495" t="18187" r="9353" b="4812"/>
          <a:stretch/>
        </p:blipFill>
        <p:spPr>
          <a:xfrm>
            <a:off x="5458557" y="1426978"/>
            <a:ext cx="3324251" cy="258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55E3279B-6760-4928-A789-B9FBB45E1F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 algn="just" fontAlgn="base">
              <a:buNone/>
            </a:pPr>
            <a:r>
              <a:rPr lang="hu-HU" sz="18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Ugyanazon okból készítünk függvényeket, amiért eljárásokat. A kettő nagyon hasonlít egymásra, de lesz egy lényegi különbség.</a:t>
            </a:r>
            <a:endParaRPr lang="hu-H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marL="114300" indent="0" algn="just" fontAlgn="base">
              <a:buNone/>
            </a:pPr>
            <a:endParaRPr lang="hu-HU" sz="1800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marL="114300" indent="0" algn="just" fontAlgn="base">
              <a:buNone/>
            </a:pPr>
            <a:endParaRPr lang="hu-HU" sz="1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 algn="just" fontAlgn="base">
              <a:buNone/>
            </a:pPr>
            <a:endParaRPr lang="hu-HU" sz="18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6679DE8-82F9-4B1B-B6B4-3A095C4C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Függvények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7E69FFF-E03A-B9BA-5EDA-658FA65C9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2" y="2478749"/>
            <a:ext cx="2088025" cy="2664751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034494B0-4EB6-DC75-A14E-8A113DA4E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957" y="2382876"/>
            <a:ext cx="2392961" cy="2688196"/>
          </a:xfrm>
          <a:prstGeom prst="rect">
            <a:avLst/>
          </a:prstGeom>
        </p:spPr>
      </p:pic>
      <p:pic>
        <p:nvPicPr>
          <p:cNvPr id="20" name="Ábra 19" descr="Lefelé mutató hüvelykujj egyszínű kitöltéssel">
            <a:extLst>
              <a:ext uri="{FF2B5EF4-FFF2-40B4-BE49-F238E27FC236}">
                <a16:creationId xmlns:a16="http://schemas.microsoft.com/office/drawing/2014/main" id="{FE5889DF-CCB2-1073-49C4-2355CDB70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4982" y="3096725"/>
            <a:ext cx="914400" cy="914400"/>
          </a:xfrm>
          <a:prstGeom prst="rect">
            <a:avLst/>
          </a:prstGeom>
        </p:spPr>
      </p:pic>
      <p:pic>
        <p:nvPicPr>
          <p:cNvPr id="22" name="Ábra 21" descr="Pipa egyszínű kitöltéssel">
            <a:extLst>
              <a:ext uri="{FF2B5EF4-FFF2-40B4-BE49-F238E27FC236}">
                <a16:creationId xmlns:a16="http://schemas.microsoft.com/office/drawing/2014/main" id="{1B119F3A-B83D-495A-13E0-CCD65C167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2979" y="29419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77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865F3A-F485-F67C-5448-D6248339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Függvények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DD363BE-728C-9F20-D2F5-154B9AC5C3C3}"/>
              </a:ext>
            </a:extLst>
          </p:cNvPr>
          <p:cNvSpPr txBox="1"/>
          <p:nvPr/>
        </p:nvSpPr>
        <p:spPr>
          <a:xfrm>
            <a:off x="407406" y="1012200"/>
            <a:ext cx="7767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Függvény, amely kiszámolja, hogy liter festékre van szükség egy falfelület befestésére.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0760986-8D1E-06E2-515D-7982AE583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50" y="1384406"/>
            <a:ext cx="6183395" cy="36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865F3A-F485-F67C-5448-D6248339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Függvények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DD363BE-728C-9F20-D2F5-154B9AC5C3C3}"/>
              </a:ext>
            </a:extLst>
          </p:cNvPr>
          <p:cNvSpPr txBox="1"/>
          <p:nvPr/>
        </p:nvSpPr>
        <p:spPr>
          <a:xfrm>
            <a:off x="407406" y="1012200"/>
            <a:ext cx="7767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Függvény, amely kiszámolja, hogy liter festékre van szükség egy falfelület befestésére.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F19977B-1288-2D9B-23FE-C900D6691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02" y="1432367"/>
            <a:ext cx="7043596" cy="3347041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B9829C13-8A0E-0C3F-E99C-EEE3F967EB23}"/>
              </a:ext>
            </a:extLst>
          </p:cNvPr>
          <p:cNvSpPr txBox="1"/>
          <p:nvPr/>
        </p:nvSpPr>
        <p:spPr>
          <a:xfrm>
            <a:off x="3648547" y="3823523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C000"/>
                </a:solidFill>
              </a:rPr>
              <a:t>visszatérési érték</a:t>
            </a:r>
          </a:p>
        </p:txBody>
      </p:sp>
      <p:cxnSp>
        <p:nvCxnSpPr>
          <p:cNvPr id="9" name="Összekötő: szögletes 8">
            <a:extLst>
              <a:ext uri="{FF2B5EF4-FFF2-40B4-BE49-F238E27FC236}">
                <a16:creationId xmlns:a16="http://schemas.microsoft.com/office/drawing/2014/main" id="{E8E8F915-5571-3D2E-9486-796A351C4EEF}"/>
              </a:ext>
            </a:extLst>
          </p:cNvPr>
          <p:cNvCxnSpPr/>
          <p:nvPr/>
        </p:nvCxnSpPr>
        <p:spPr>
          <a:xfrm>
            <a:off x="3295461" y="3720974"/>
            <a:ext cx="334979" cy="298765"/>
          </a:xfrm>
          <a:prstGeom prst="bent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B1657F3-2545-DB09-A805-327C2ADDCEF4}"/>
              </a:ext>
            </a:extLst>
          </p:cNvPr>
          <p:cNvSpPr txBox="1"/>
          <p:nvPr/>
        </p:nvSpPr>
        <p:spPr>
          <a:xfrm>
            <a:off x="5343716" y="3705828"/>
            <a:ext cx="285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C000"/>
                </a:solidFill>
              </a:rPr>
              <a:t>Ez lesz a kimenete a függvénynek!</a:t>
            </a:r>
          </a:p>
        </p:txBody>
      </p:sp>
    </p:spTree>
    <p:extLst>
      <p:ext uri="{BB962C8B-B14F-4D97-AF65-F5344CB8AC3E}">
        <p14:creationId xmlns:p14="http://schemas.microsoft.com/office/powerpoint/2010/main" val="23755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3"/>
          <p:cNvSpPr txBox="1">
            <a:spLocks noGrp="1"/>
          </p:cNvSpPr>
          <p:nvPr>
            <p:ph type="title" idx="15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tx2"/>
                </a:solidFill>
              </a:rPr>
              <a:t>Programozás részletekből 01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664" name="Google Shape;664;p43"/>
          <p:cNvSpPr txBox="1">
            <a:spLocks noGrp="1"/>
          </p:cNvSpPr>
          <p:nvPr>
            <p:ph type="title" idx="3"/>
          </p:nvPr>
        </p:nvSpPr>
        <p:spPr>
          <a:xfrm rot="21074494">
            <a:off x="631814" y="1522018"/>
            <a:ext cx="4330358" cy="3598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dirty="0"/>
              <a:t>Input(’Mi volt Mátyás király keresztneve?’)</a:t>
            </a:r>
            <a:endParaRPr sz="1200" dirty="0"/>
          </a:p>
        </p:txBody>
      </p:sp>
      <p:sp>
        <p:nvSpPr>
          <p:cNvPr id="37" name="Google Shape;664;p43">
            <a:extLst>
              <a:ext uri="{FF2B5EF4-FFF2-40B4-BE49-F238E27FC236}">
                <a16:creationId xmlns:a16="http://schemas.microsoft.com/office/drawing/2014/main" id="{C7A16D2D-3FB3-49EE-B736-A76ABA4CFB13}"/>
              </a:ext>
            </a:extLst>
          </p:cNvPr>
          <p:cNvSpPr txBox="1">
            <a:spLocks/>
          </p:cNvSpPr>
          <p:nvPr/>
        </p:nvSpPr>
        <p:spPr>
          <a:xfrm rot="21074494">
            <a:off x="2585199" y="2222119"/>
            <a:ext cx="1561088" cy="359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/>
              <a:t>válasz = </a:t>
            </a:r>
          </a:p>
        </p:txBody>
      </p:sp>
      <p:sp>
        <p:nvSpPr>
          <p:cNvPr id="38" name="Google Shape;664;p43">
            <a:extLst>
              <a:ext uri="{FF2B5EF4-FFF2-40B4-BE49-F238E27FC236}">
                <a16:creationId xmlns:a16="http://schemas.microsoft.com/office/drawing/2014/main" id="{D873251F-EB81-478E-B0B0-5B830D6C8846}"/>
              </a:ext>
            </a:extLst>
          </p:cNvPr>
          <p:cNvSpPr txBox="1">
            <a:spLocks/>
          </p:cNvSpPr>
          <p:nvPr/>
        </p:nvSpPr>
        <p:spPr>
          <a:xfrm rot="546551">
            <a:off x="4773349" y="2005079"/>
            <a:ext cx="937662" cy="3598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 err="1"/>
              <a:t>if</a:t>
            </a:r>
            <a:r>
              <a:rPr lang="hu-HU" sz="1200" dirty="0"/>
              <a:t> </a:t>
            </a:r>
          </a:p>
        </p:txBody>
      </p:sp>
      <p:sp>
        <p:nvSpPr>
          <p:cNvPr id="39" name="Google Shape;664;p43">
            <a:extLst>
              <a:ext uri="{FF2B5EF4-FFF2-40B4-BE49-F238E27FC236}">
                <a16:creationId xmlns:a16="http://schemas.microsoft.com/office/drawing/2014/main" id="{75AF793C-FF90-49A2-B0B7-B08A7F496EA5}"/>
              </a:ext>
            </a:extLst>
          </p:cNvPr>
          <p:cNvSpPr txBox="1">
            <a:spLocks/>
          </p:cNvSpPr>
          <p:nvPr/>
        </p:nvSpPr>
        <p:spPr>
          <a:xfrm rot="546551">
            <a:off x="1469201" y="2643704"/>
            <a:ext cx="937662" cy="3598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 err="1"/>
              <a:t>else</a:t>
            </a:r>
            <a:r>
              <a:rPr lang="hu-HU" sz="1200" dirty="0"/>
              <a:t>: </a:t>
            </a:r>
          </a:p>
        </p:txBody>
      </p:sp>
      <p:sp>
        <p:nvSpPr>
          <p:cNvPr id="40" name="Google Shape;664;p43">
            <a:extLst>
              <a:ext uri="{FF2B5EF4-FFF2-40B4-BE49-F238E27FC236}">
                <a16:creationId xmlns:a16="http://schemas.microsoft.com/office/drawing/2014/main" id="{1D0B07D3-A5DF-4239-AE87-7E90E4A3BF34}"/>
              </a:ext>
            </a:extLst>
          </p:cNvPr>
          <p:cNvSpPr txBox="1">
            <a:spLocks/>
          </p:cNvSpPr>
          <p:nvPr/>
        </p:nvSpPr>
        <p:spPr>
          <a:xfrm rot="21074494">
            <a:off x="2810289" y="3280372"/>
            <a:ext cx="2418595" cy="359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/>
              <a:t>válasz == ’Mátyás’:  </a:t>
            </a:r>
          </a:p>
        </p:txBody>
      </p:sp>
      <p:sp>
        <p:nvSpPr>
          <p:cNvPr id="41" name="Google Shape;664;p43">
            <a:extLst>
              <a:ext uri="{FF2B5EF4-FFF2-40B4-BE49-F238E27FC236}">
                <a16:creationId xmlns:a16="http://schemas.microsoft.com/office/drawing/2014/main" id="{EFDD569F-6424-44B1-8ABC-7BC03F5F5881}"/>
              </a:ext>
            </a:extLst>
          </p:cNvPr>
          <p:cNvSpPr txBox="1">
            <a:spLocks/>
          </p:cNvSpPr>
          <p:nvPr/>
        </p:nvSpPr>
        <p:spPr>
          <a:xfrm rot="1539897">
            <a:off x="721496" y="3769150"/>
            <a:ext cx="2433070" cy="3598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/>
              <a:t>Print(’Hát, majdnem’)</a:t>
            </a:r>
          </a:p>
        </p:txBody>
      </p:sp>
      <p:sp>
        <p:nvSpPr>
          <p:cNvPr id="42" name="Google Shape;664;p43">
            <a:extLst>
              <a:ext uri="{FF2B5EF4-FFF2-40B4-BE49-F238E27FC236}">
                <a16:creationId xmlns:a16="http://schemas.microsoft.com/office/drawing/2014/main" id="{2950DB66-3DD8-470B-956A-7213B93093A5}"/>
              </a:ext>
            </a:extLst>
          </p:cNvPr>
          <p:cNvSpPr txBox="1">
            <a:spLocks/>
          </p:cNvSpPr>
          <p:nvPr/>
        </p:nvSpPr>
        <p:spPr>
          <a:xfrm rot="21334955">
            <a:off x="4814994" y="3642336"/>
            <a:ext cx="2433070" cy="3598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/>
              <a:t>Print(Valóban’)</a:t>
            </a:r>
          </a:p>
        </p:txBody>
      </p:sp>
    </p:spTree>
    <p:extLst>
      <p:ext uri="{BB962C8B-B14F-4D97-AF65-F5344CB8AC3E}">
        <p14:creationId xmlns:p14="http://schemas.microsoft.com/office/powerpoint/2010/main" val="226943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3"/>
          <p:cNvSpPr txBox="1">
            <a:spLocks noGrp="1"/>
          </p:cNvSpPr>
          <p:nvPr>
            <p:ph type="title" idx="15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tx2"/>
                </a:solidFill>
              </a:rPr>
              <a:t>Megoldás 01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664" name="Google Shape;664;p43"/>
          <p:cNvSpPr txBox="1">
            <a:spLocks noGrp="1"/>
          </p:cNvSpPr>
          <p:nvPr>
            <p:ph type="title" idx="3"/>
          </p:nvPr>
        </p:nvSpPr>
        <p:spPr>
          <a:xfrm>
            <a:off x="2242304" y="1318867"/>
            <a:ext cx="4330358" cy="3598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dirty="0"/>
              <a:t>Input(’Mi volt Mátyás király keresztneve?’)</a:t>
            </a:r>
            <a:endParaRPr sz="1200" dirty="0"/>
          </a:p>
        </p:txBody>
      </p:sp>
      <p:sp>
        <p:nvSpPr>
          <p:cNvPr id="37" name="Google Shape;664;p43">
            <a:extLst>
              <a:ext uri="{FF2B5EF4-FFF2-40B4-BE49-F238E27FC236}">
                <a16:creationId xmlns:a16="http://schemas.microsoft.com/office/drawing/2014/main" id="{C7A16D2D-3FB3-49EE-B736-A76ABA4CFB13}"/>
              </a:ext>
            </a:extLst>
          </p:cNvPr>
          <p:cNvSpPr txBox="1">
            <a:spLocks/>
          </p:cNvSpPr>
          <p:nvPr/>
        </p:nvSpPr>
        <p:spPr>
          <a:xfrm>
            <a:off x="497456" y="1323192"/>
            <a:ext cx="1561088" cy="359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/>
              <a:t>válasz = </a:t>
            </a:r>
          </a:p>
        </p:txBody>
      </p:sp>
      <p:sp>
        <p:nvSpPr>
          <p:cNvPr id="38" name="Google Shape;664;p43">
            <a:extLst>
              <a:ext uri="{FF2B5EF4-FFF2-40B4-BE49-F238E27FC236}">
                <a16:creationId xmlns:a16="http://schemas.microsoft.com/office/drawing/2014/main" id="{D873251F-EB81-478E-B0B0-5B830D6C8846}"/>
              </a:ext>
            </a:extLst>
          </p:cNvPr>
          <p:cNvSpPr txBox="1">
            <a:spLocks/>
          </p:cNvSpPr>
          <p:nvPr/>
        </p:nvSpPr>
        <p:spPr>
          <a:xfrm>
            <a:off x="520028" y="1988050"/>
            <a:ext cx="937662" cy="3598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 err="1"/>
              <a:t>if</a:t>
            </a:r>
            <a:r>
              <a:rPr lang="hu-HU" sz="1200" dirty="0"/>
              <a:t> </a:t>
            </a:r>
          </a:p>
        </p:txBody>
      </p:sp>
      <p:sp>
        <p:nvSpPr>
          <p:cNvPr id="39" name="Google Shape;664;p43">
            <a:extLst>
              <a:ext uri="{FF2B5EF4-FFF2-40B4-BE49-F238E27FC236}">
                <a16:creationId xmlns:a16="http://schemas.microsoft.com/office/drawing/2014/main" id="{75AF793C-FF90-49A2-B0B7-B08A7F496EA5}"/>
              </a:ext>
            </a:extLst>
          </p:cNvPr>
          <p:cNvSpPr txBox="1">
            <a:spLocks/>
          </p:cNvSpPr>
          <p:nvPr/>
        </p:nvSpPr>
        <p:spPr>
          <a:xfrm>
            <a:off x="520028" y="3055384"/>
            <a:ext cx="937662" cy="3598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 err="1"/>
              <a:t>else</a:t>
            </a:r>
            <a:r>
              <a:rPr lang="hu-HU" sz="1200" dirty="0"/>
              <a:t>: </a:t>
            </a:r>
          </a:p>
        </p:txBody>
      </p:sp>
      <p:sp>
        <p:nvSpPr>
          <p:cNvPr id="40" name="Google Shape;664;p43">
            <a:extLst>
              <a:ext uri="{FF2B5EF4-FFF2-40B4-BE49-F238E27FC236}">
                <a16:creationId xmlns:a16="http://schemas.microsoft.com/office/drawing/2014/main" id="{1D0B07D3-A5DF-4239-AE87-7E90E4A3BF34}"/>
              </a:ext>
            </a:extLst>
          </p:cNvPr>
          <p:cNvSpPr txBox="1">
            <a:spLocks/>
          </p:cNvSpPr>
          <p:nvPr/>
        </p:nvSpPr>
        <p:spPr>
          <a:xfrm>
            <a:off x="1637160" y="1982938"/>
            <a:ext cx="2418595" cy="359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/>
              <a:t>válasz == ’Mátyás’:  </a:t>
            </a:r>
          </a:p>
        </p:txBody>
      </p:sp>
      <p:sp>
        <p:nvSpPr>
          <p:cNvPr id="41" name="Google Shape;664;p43">
            <a:extLst>
              <a:ext uri="{FF2B5EF4-FFF2-40B4-BE49-F238E27FC236}">
                <a16:creationId xmlns:a16="http://schemas.microsoft.com/office/drawing/2014/main" id="{EFDD569F-6424-44B1-8ABC-7BC03F5F5881}"/>
              </a:ext>
            </a:extLst>
          </p:cNvPr>
          <p:cNvSpPr txBox="1">
            <a:spLocks/>
          </p:cNvSpPr>
          <p:nvPr/>
        </p:nvSpPr>
        <p:spPr>
          <a:xfrm>
            <a:off x="497456" y="3637783"/>
            <a:ext cx="2433070" cy="3598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/>
              <a:t>Print(’Hát, majdnem’)</a:t>
            </a:r>
          </a:p>
        </p:txBody>
      </p:sp>
      <p:sp>
        <p:nvSpPr>
          <p:cNvPr id="42" name="Google Shape;664;p43">
            <a:extLst>
              <a:ext uri="{FF2B5EF4-FFF2-40B4-BE49-F238E27FC236}">
                <a16:creationId xmlns:a16="http://schemas.microsoft.com/office/drawing/2014/main" id="{2950DB66-3DD8-470B-956A-7213B93093A5}"/>
              </a:ext>
            </a:extLst>
          </p:cNvPr>
          <p:cNvSpPr txBox="1">
            <a:spLocks/>
          </p:cNvSpPr>
          <p:nvPr/>
        </p:nvSpPr>
        <p:spPr>
          <a:xfrm>
            <a:off x="497456" y="2570449"/>
            <a:ext cx="2433070" cy="3598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/>
              <a:t>Print(’Valóban’)</a:t>
            </a:r>
          </a:p>
        </p:txBody>
      </p:sp>
    </p:spTree>
    <p:extLst>
      <p:ext uri="{BB962C8B-B14F-4D97-AF65-F5344CB8AC3E}">
        <p14:creationId xmlns:p14="http://schemas.microsoft.com/office/powerpoint/2010/main" val="418213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3"/>
          <p:cNvSpPr txBox="1">
            <a:spLocks noGrp="1"/>
          </p:cNvSpPr>
          <p:nvPr>
            <p:ph type="title" idx="15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tx2"/>
                </a:solidFill>
              </a:rPr>
              <a:t>Programozás részletekből 02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664" name="Google Shape;664;p43"/>
          <p:cNvSpPr txBox="1">
            <a:spLocks noGrp="1"/>
          </p:cNvSpPr>
          <p:nvPr>
            <p:ph type="title" idx="3"/>
          </p:nvPr>
        </p:nvSpPr>
        <p:spPr>
          <a:xfrm rot="21074494">
            <a:off x="631814" y="1522018"/>
            <a:ext cx="4330358" cy="3598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dirty="0"/>
              <a:t>Input(’Pozitív vagy negatív a szám?’)</a:t>
            </a:r>
            <a:endParaRPr sz="1200" dirty="0"/>
          </a:p>
        </p:txBody>
      </p:sp>
      <p:sp>
        <p:nvSpPr>
          <p:cNvPr id="37" name="Google Shape;664;p43">
            <a:extLst>
              <a:ext uri="{FF2B5EF4-FFF2-40B4-BE49-F238E27FC236}">
                <a16:creationId xmlns:a16="http://schemas.microsoft.com/office/drawing/2014/main" id="{C7A16D2D-3FB3-49EE-B736-A76ABA4CFB13}"/>
              </a:ext>
            </a:extLst>
          </p:cNvPr>
          <p:cNvSpPr txBox="1">
            <a:spLocks/>
          </p:cNvSpPr>
          <p:nvPr/>
        </p:nvSpPr>
        <p:spPr>
          <a:xfrm rot="21074494">
            <a:off x="2585199" y="2222119"/>
            <a:ext cx="1561088" cy="359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/>
              <a:t>válasz = </a:t>
            </a:r>
          </a:p>
        </p:txBody>
      </p:sp>
      <p:sp>
        <p:nvSpPr>
          <p:cNvPr id="38" name="Google Shape;664;p43">
            <a:extLst>
              <a:ext uri="{FF2B5EF4-FFF2-40B4-BE49-F238E27FC236}">
                <a16:creationId xmlns:a16="http://schemas.microsoft.com/office/drawing/2014/main" id="{D873251F-EB81-478E-B0B0-5B830D6C8846}"/>
              </a:ext>
            </a:extLst>
          </p:cNvPr>
          <p:cNvSpPr txBox="1">
            <a:spLocks/>
          </p:cNvSpPr>
          <p:nvPr/>
        </p:nvSpPr>
        <p:spPr>
          <a:xfrm rot="546551">
            <a:off x="4769179" y="2087614"/>
            <a:ext cx="1977917" cy="3296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 err="1"/>
              <a:t>if</a:t>
            </a:r>
            <a:r>
              <a:rPr lang="hu-HU" sz="1200" dirty="0"/>
              <a:t>  </a:t>
            </a:r>
          </a:p>
        </p:txBody>
      </p:sp>
      <p:sp>
        <p:nvSpPr>
          <p:cNvPr id="39" name="Google Shape;664;p43">
            <a:extLst>
              <a:ext uri="{FF2B5EF4-FFF2-40B4-BE49-F238E27FC236}">
                <a16:creationId xmlns:a16="http://schemas.microsoft.com/office/drawing/2014/main" id="{75AF793C-FF90-49A2-B0B7-B08A7F496EA5}"/>
              </a:ext>
            </a:extLst>
          </p:cNvPr>
          <p:cNvSpPr txBox="1">
            <a:spLocks/>
          </p:cNvSpPr>
          <p:nvPr/>
        </p:nvSpPr>
        <p:spPr>
          <a:xfrm rot="546551">
            <a:off x="1469201" y="2643704"/>
            <a:ext cx="937662" cy="3598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 err="1"/>
              <a:t>else</a:t>
            </a:r>
            <a:r>
              <a:rPr lang="hu-HU" sz="1200" dirty="0"/>
              <a:t>: </a:t>
            </a:r>
          </a:p>
        </p:txBody>
      </p:sp>
      <p:sp>
        <p:nvSpPr>
          <p:cNvPr id="40" name="Google Shape;664;p43">
            <a:extLst>
              <a:ext uri="{FF2B5EF4-FFF2-40B4-BE49-F238E27FC236}">
                <a16:creationId xmlns:a16="http://schemas.microsoft.com/office/drawing/2014/main" id="{1D0B07D3-A5DF-4239-AE87-7E90E4A3BF34}"/>
              </a:ext>
            </a:extLst>
          </p:cNvPr>
          <p:cNvSpPr txBox="1">
            <a:spLocks/>
          </p:cNvSpPr>
          <p:nvPr/>
        </p:nvSpPr>
        <p:spPr>
          <a:xfrm rot="21074494">
            <a:off x="2810289" y="3280372"/>
            <a:ext cx="2418595" cy="359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/>
              <a:t>válasz == válasz%2==0:  </a:t>
            </a:r>
          </a:p>
        </p:txBody>
      </p:sp>
      <p:sp>
        <p:nvSpPr>
          <p:cNvPr id="41" name="Google Shape;664;p43">
            <a:extLst>
              <a:ext uri="{FF2B5EF4-FFF2-40B4-BE49-F238E27FC236}">
                <a16:creationId xmlns:a16="http://schemas.microsoft.com/office/drawing/2014/main" id="{EFDD569F-6424-44B1-8ABC-7BC03F5F5881}"/>
              </a:ext>
            </a:extLst>
          </p:cNvPr>
          <p:cNvSpPr txBox="1">
            <a:spLocks/>
          </p:cNvSpPr>
          <p:nvPr/>
        </p:nvSpPr>
        <p:spPr>
          <a:xfrm rot="1539897">
            <a:off x="721496" y="3769150"/>
            <a:ext cx="2433070" cy="3598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/>
              <a:t>Print(’Pozitív’)</a:t>
            </a:r>
          </a:p>
        </p:txBody>
      </p:sp>
      <p:sp>
        <p:nvSpPr>
          <p:cNvPr id="42" name="Google Shape;664;p43">
            <a:extLst>
              <a:ext uri="{FF2B5EF4-FFF2-40B4-BE49-F238E27FC236}">
                <a16:creationId xmlns:a16="http://schemas.microsoft.com/office/drawing/2014/main" id="{2950DB66-3DD8-470B-956A-7213B93093A5}"/>
              </a:ext>
            </a:extLst>
          </p:cNvPr>
          <p:cNvSpPr txBox="1">
            <a:spLocks/>
          </p:cNvSpPr>
          <p:nvPr/>
        </p:nvSpPr>
        <p:spPr>
          <a:xfrm rot="21334955">
            <a:off x="4814994" y="3642336"/>
            <a:ext cx="2433070" cy="3598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/>
              <a:t>Print(’Negatív’)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3"/>
          <p:cNvSpPr txBox="1">
            <a:spLocks noGrp="1"/>
          </p:cNvSpPr>
          <p:nvPr>
            <p:ph type="title" idx="15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tx2"/>
                </a:solidFill>
              </a:rPr>
              <a:t>Megoldás 02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664" name="Google Shape;664;p43"/>
          <p:cNvSpPr txBox="1">
            <a:spLocks noGrp="1"/>
          </p:cNvSpPr>
          <p:nvPr>
            <p:ph type="title" idx="3"/>
          </p:nvPr>
        </p:nvSpPr>
        <p:spPr>
          <a:xfrm>
            <a:off x="3077001" y="1194273"/>
            <a:ext cx="4330358" cy="3598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dirty="0"/>
              <a:t>Input(’Pozitív vagy negatív a szám?’)</a:t>
            </a:r>
            <a:endParaRPr sz="1200" dirty="0"/>
          </a:p>
        </p:txBody>
      </p:sp>
      <p:sp>
        <p:nvSpPr>
          <p:cNvPr id="37" name="Google Shape;664;p43">
            <a:extLst>
              <a:ext uri="{FF2B5EF4-FFF2-40B4-BE49-F238E27FC236}">
                <a16:creationId xmlns:a16="http://schemas.microsoft.com/office/drawing/2014/main" id="{C7A16D2D-3FB3-49EE-B736-A76ABA4CFB13}"/>
              </a:ext>
            </a:extLst>
          </p:cNvPr>
          <p:cNvSpPr txBox="1">
            <a:spLocks/>
          </p:cNvSpPr>
          <p:nvPr/>
        </p:nvSpPr>
        <p:spPr>
          <a:xfrm>
            <a:off x="1157487" y="1194273"/>
            <a:ext cx="1561088" cy="359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/>
              <a:t>válasz = </a:t>
            </a:r>
          </a:p>
        </p:txBody>
      </p:sp>
      <p:sp>
        <p:nvSpPr>
          <p:cNvPr id="38" name="Google Shape;664;p43">
            <a:extLst>
              <a:ext uri="{FF2B5EF4-FFF2-40B4-BE49-F238E27FC236}">
                <a16:creationId xmlns:a16="http://schemas.microsoft.com/office/drawing/2014/main" id="{D873251F-EB81-478E-B0B0-5B830D6C8846}"/>
              </a:ext>
            </a:extLst>
          </p:cNvPr>
          <p:cNvSpPr txBox="1">
            <a:spLocks/>
          </p:cNvSpPr>
          <p:nvPr/>
        </p:nvSpPr>
        <p:spPr>
          <a:xfrm>
            <a:off x="1216305" y="1889843"/>
            <a:ext cx="1345914" cy="3296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 err="1"/>
              <a:t>if</a:t>
            </a:r>
            <a:r>
              <a:rPr lang="hu-HU" sz="1200" dirty="0"/>
              <a:t>  </a:t>
            </a:r>
          </a:p>
        </p:txBody>
      </p:sp>
      <p:sp>
        <p:nvSpPr>
          <p:cNvPr id="39" name="Google Shape;664;p43">
            <a:extLst>
              <a:ext uri="{FF2B5EF4-FFF2-40B4-BE49-F238E27FC236}">
                <a16:creationId xmlns:a16="http://schemas.microsoft.com/office/drawing/2014/main" id="{75AF793C-FF90-49A2-B0B7-B08A7F496EA5}"/>
              </a:ext>
            </a:extLst>
          </p:cNvPr>
          <p:cNvSpPr txBox="1">
            <a:spLocks/>
          </p:cNvSpPr>
          <p:nvPr/>
        </p:nvSpPr>
        <p:spPr>
          <a:xfrm>
            <a:off x="1249121" y="3165661"/>
            <a:ext cx="937662" cy="3598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 err="1"/>
              <a:t>else</a:t>
            </a:r>
            <a:r>
              <a:rPr lang="hu-HU" sz="1200" dirty="0"/>
              <a:t>: </a:t>
            </a:r>
          </a:p>
        </p:txBody>
      </p:sp>
      <p:sp>
        <p:nvSpPr>
          <p:cNvPr id="40" name="Google Shape;664;p43">
            <a:extLst>
              <a:ext uri="{FF2B5EF4-FFF2-40B4-BE49-F238E27FC236}">
                <a16:creationId xmlns:a16="http://schemas.microsoft.com/office/drawing/2014/main" id="{1D0B07D3-A5DF-4239-AE87-7E90E4A3BF34}"/>
              </a:ext>
            </a:extLst>
          </p:cNvPr>
          <p:cNvSpPr txBox="1">
            <a:spLocks/>
          </p:cNvSpPr>
          <p:nvPr/>
        </p:nvSpPr>
        <p:spPr>
          <a:xfrm>
            <a:off x="3077001" y="1867295"/>
            <a:ext cx="2418595" cy="359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/>
              <a:t>válasz == válasz%2==0:  </a:t>
            </a:r>
          </a:p>
        </p:txBody>
      </p:sp>
      <p:sp>
        <p:nvSpPr>
          <p:cNvPr id="41" name="Google Shape;664;p43">
            <a:extLst>
              <a:ext uri="{FF2B5EF4-FFF2-40B4-BE49-F238E27FC236}">
                <a16:creationId xmlns:a16="http://schemas.microsoft.com/office/drawing/2014/main" id="{EFDD569F-6424-44B1-8ABC-7BC03F5F5881}"/>
              </a:ext>
            </a:extLst>
          </p:cNvPr>
          <p:cNvSpPr txBox="1">
            <a:spLocks/>
          </p:cNvSpPr>
          <p:nvPr/>
        </p:nvSpPr>
        <p:spPr>
          <a:xfrm>
            <a:off x="1249121" y="3879661"/>
            <a:ext cx="2433070" cy="3598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/>
              <a:t>Print(’Negatív’)</a:t>
            </a:r>
          </a:p>
        </p:txBody>
      </p:sp>
      <p:sp>
        <p:nvSpPr>
          <p:cNvPr id="42" name="Google Shape;664;p43">
            <a:extLst>
              <a:ext uri="{FF2B5EF4-FFF2-40B4-BE49-F238E27FC236}">
                <a16:creationId xmlns:a16="http://schemas.microsoft.com/office/drawing/2014/main" id="{2950DB66-3DD8-470B-956A-7213B93093A5}"/>
              </a:ext>
            </a:extLst>
          </p:cNvPr>
          <p:cNvSpPr txBox="1">
            <a:spLocks/>
          </p:cNvSpPr>
          <p:nvPr/>
        </p:nvSpPr>
        <p:spPr>
          <a:xfrm>
            <a:off x="1226549" y="2536967"/>
            <a:ext cx="2433070" cy="3598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verpass Mono"/>
              <a:buNone/>
              <a:defRPr sz="2200" b="1" i="0" u="none" strike="noStrike" cap="non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 b="0" i="0" u="none" strike="noStrike" cap="none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r>
              <a:rPr lang="hu-HU" sz="1200" dirty="0"/>
              <a:t>Print(’Pozitív’)</a:t>
            </a:r>
          </a:p>
        </p:txBody>
      </p:sp>
    </p:spTree>
    <p:extLst>
      <p:ext uri="{BB962C8B-B14F-4D97-AF65-F5344CB8AC3E}">
        <p14:creationId xmlns:p14="http://schemas.microsoft.com/office/powerpoint/2010/main" val="181361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6"/>
          <p:cNvSpPr/>
          <p:nvPr/>
        </p:nvSpPr>
        <p:spPr>
          <a:xfrm>
            <a:off x="0" y="2123344"/>
            <a:ext cx="3504300" cy="154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6"/>
          <p:cNvSpPr txBox="1">
            <a:spLocks noGrp="1"/>
          </p:cNvSpPr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programkészítés lépései</a:t>
            </a:r>
            <a:endParaRPr dirty="0"/>
          </a:p>
        </p:txBody>
      </p:sp>
      <p:sp>
        <p:nvSpPr>
          <p:cNvPr id="694" name="Google Shape;694;p46"/>
          <p:cNvSpPr txBox="1">
            <a:spLocks noGrp="1"/>
          </p:cNvSpPr>
          <p:nvPr>
            <p:ph type="subTitle" idx="4294967295"/>
          </p:nvPr>
        </p:nvSpPr>
        <p:spPr>
          <a:xfrm flipH="1">
            <a:off x="870575" y="2926050"/>
            <a:ext cx="2435700" cy="442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sz="1600" dirty="0">
                <a:solidFill>
                  <a:schemeClr val="dk1"/>
                </a:solidFill>
              </a:rPr>
              <a:t>Programozási nyelv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695" name="Google Shape;695;p46"/>
          <p:cNvSpPr txBox="1">
            <a:spLocks noGrp="1"/>
          </p:cNvSpPr>
          <p:nvPr>
            <p:ph type="ctrTitle" idx="4294967295"/>
          </p:nvPr>
        </p:nvSpPr>
        <p:spPr>
          <a:xfrm flipH="1">
            <a:off x="5340598" y="1316950"/>
            <a:ext cx="3873739" cy="273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solidFill>
                  <a:schemeClr val="dk2"/>
                </a:solidFill>
              </a:rPr>
              <a:t>Specifikáció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696" name="Google Shape;696;p46"/>
          <p:cNvSpPr txBox="1">
            <a:spLocks noGrp="1"/>
          </p:cNvSpPr>
          <p:nvPr>
            <p:ph type="subTitle" idx="4294967295"/>
          </p:nvPr>
        </p:nvSpPr>
        <p:spPr>
          <a:xfrm flipH="1">
            <a:off x="5339400" y="1603325"/>
            <a:ext cx="3804600" cy="273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dirty="0"/>
              <a:t>A megrendelő igényeinek tisztázása, pontos feladat meghatározása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697" name="Google Shape;697;p46"/>
          <p:cNvSpPr txBox="1">
            <a:spLocks noGrp="1"/>
          </p:cNvSpPr>
          <p:nvPr>
            <p:ph type="ctrTitle" idx="4294967295"/>
          </p:nvPr>
        </p:nvSpPr>
        <p:spPr>
          <a:xfrm flipH="1">
            <a:off x="5340600" y="2180501"/>
            <a:ext cx="2697600" cy="274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solidFill>
                  <a:schemeClr val="dk2"/>
                </a:solidFill>
              </a:rPr>
              <a:t>Tervezés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698" name="Google Shape;698;p46"/>
          <p:cNvSpPr txBox="1">
            <a:spLocks noGrp="1"/>
          </p:cNvSpPr>
          <p:nvPr>
            <p:ph type="subTitle" idx="4294967295"/>
          </p:nvPr>
        </p:nvSpPr>
        <p:spPr>
          <a:xfrm flipH="1">
            <a:off x="5339475" y="2465100"/>
            <a:ext cx="3593510" cy="274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dirty="0"/>
              <a:t>Adatszerkezetek, algoritmusok és a felület megtervezése.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699" name="Google Shape;699;p46"/>
          <p:cNvSpPr txBox="1">
            <a:spLocks noGrp="1"/>
          </p:cNvSpPr>
          <p:nvPr>
            <p:ph type="ctrTitle" idx="4294967295"/>
          </p:nvPr>
        </p:nvSpPr>
        <p:spPr>
          <a:xfrm flipH="1">
            <a:off x="5339551" y="3097500"/>
            <a:ext cx="2698800" cy="274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solidFill>
                  <a:schemeClr val="dk2"/>
                </a:solidFill>
              </a:rPr>
              <a:t>Kódolás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700" name="Google Shape;700;p46"/>
          <p:cNvSpPr txBox="1">
            <a:spLocks noGrp="1"/>
          </p:cNvSpPr>
          <p:nvPr>
            <p:ph type="subTitle" idx="4294967295"/>
          </p:nvPr>
        </p:nvSpPr>
        <p:spPr>
          <a:xfrm flipH="1">
            <a:off x="5339475" y="3382100"/>
            <a:ext cx="3593510" cy="274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dirty="0"/>
              <a:t>Egy adott programozási nyelv szintaktikáján megírni a programot.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701" name="Google Shape;701;p46"/>
          <p:cNvSpPr txBox="1">
            <a:spLocks noGrp="1"/>
          </p:cNvSpPr>
          <p:nvPr>
            <p:ph type="ctrTitle" idx="4294967295"/>
          </p:nvPr>
        </p:nvSpPr>
        <p:spPr>
          <a:xfrm flipH="1">
            <a:off x="5340675" y="3953551"/>
            <a:ext cx="3328540" cy="274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solidFill>
                  <a:schemeClr val="dk2"/>
                </a:solidFill>
              </a:rPr>
              <a:t>Tesztelés, hibajavítás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702" name="Google Shape;702;p46"/>
          <p:cNvSpPr txBox="1">
            <a:spLocks noGrp="1"/>
          </p:cNvSpPr>
          <p:nvPr>
            <p:ph type="subTitle" idx="4294967295"/>
          </p:nvPr>
        </p:nvSpPr>
        <p:spPr>
          <a:xfrm flipH="1">
            <a:off x="5339475" y="4238150"/>
            <a:ext cx="3219036" cy="274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dirty="0"/>
              <a:t>A futtatás során fellépő hibák kijavítása (</a:t>
            </a:r>
            <a:r>
              <a:rPr lang="hu-HU" sz="1400" b="1" dirty="0"/>
              <a:t>Szintaktikai, Szemantikai</a:t>
            </a:r>
            <a:r>
              <a:rPr lang="hu-HU" sz="1400" dirty="0"/>
              <a:t>)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703" name="Google Shape;703;p46"/>
          <p:cNvSpPr/>
          <p:nvPr/>
        </p:nvSpPr>
        <p:spPr>
          <a:xfrm>
            <a:off x="0" y="2610900"/>
            <a:ext cx="1785055" cy="188756"/>
          </a:xfrm>
          <a:custGeom>
            <a:avLst/>
            <a:gdLst/>
            <a:ahLst/>
            <a:cxnLst/>
            <a:rect l="l" t="t" r="r" b="b"/>
            <a:pathLst>
              <a:path w="106491" h="5847" extrusionOk="0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6"/>
          <p:cNvSpPr txBox="1">
            <a:spLocks noGrp="1"/>
          </p:cNvSpPr>
          <p:nvPr>
            <p:ph type="ctrTitle" idx="4294967295"/>
          </p:nvPr>
        </p:nvSpPr>
        <p:spPr>
          <a:xfrm flipH="1">
            <a:off x="870550" y="2465100"/>
            <a:ext cx="2435700" cy="396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dirty="0">
                <a:solidFill>
                  <a:schemeClr val="dk1"/>
                </a:solidFill>
              </a:rPr>
              <a:t>Python</a:t>
            </a: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705" name="Google Shape;705;p46"/>
          <p:cNvSpPr/>
          <p:nvPr/>
        </p:nvSpPr>
        <p:spPr>
          <a:xfrm flipH="1">
            <a:off x="1165475" y="3815600"/>
            <a:ext cx="2338825" cy="133867"/>
          </a:xfrm>
          <a:custGeom>
            <a:avLst/>
            <a:gdLst/>
            <a:ahLst/>
            <a:cxnLst/>
            <a:rect l="l" t="t" r="r" b="b"/>
            <a:pathLst>
              <a:path w="135840" h="8298" extrusionOk="0">
                <a:moveTo>
                  <a:pt x="1" y="1"/>
                </a:moveTo>
                <a:lnTo>
                  <a:pt x="1" y="8298"/>
                </a:lnTo>
                <a:lnTo>
                  <a:pt x="135840" y="8298"/>
                </a:lnTo>
                <a:lnTo>
                  <a:pt x="1358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46"/>
          <p:cNvSpPr/>
          <p:nvPr/>
        </p:nvSpPr>
        <p:spPr>
          <a:xfrm flipH="1">
            <a:off x="5500" y="3815594"/>
            <a:ext cx="1159976" cy="133894"/>
          </a:xfrm>
          <a:custGeom>
            <a:avLst/>
            <a:gdLst/>
            <a:ahLst/>
            <a:cxnLst/>
            <a:rect l="l" t="t" r="r" b="b"/>
            <a:pathLst>
              <a:path w="71889" h="8298" extrusionOk="0">
                <a:moveTo>
                  <a:pt x="1" y="1"/>
                </a:moveTo>
                <a:lnTo>
                  <a:pt x="1" y="8298"/>
                </a:lnTo>
                <a:lnTo>
                  <a:pt x="71889" y="8298"/>
                </a:lnTo>
                <a:lnTo>
                  <a:pt x="7188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6"/>
          <p:cNvSpPr/>
          <p:nvPr/>
        </p:nvSpPr>
        <p:spPr>
          <a:xfrm flipH="1">
            <a:off x="1198717" y="4037295"/>
            <a:ext cx="1710557" cy="133894"/>
          </a:xfrm>
          <a:custGeom>
            <a:avLst/>
            <a:gdLst/>
            <a:ahLst/>
            <a:cxnLst/>
            <a:rect l="l" t="t" r="r" b="b"/>
            <a:pathLst>
              <a:path w="106011" h="8298" extrusionOk="0">
                <a:moveTo>
                  <a:pt x="1" y="1"/>
                </a:moveTo>
                <a:lnTo>
                  <a:pt x="1" y="8297"/>
                </a:lnTo>
                <a:lnTo>
                  <a:pt x="106011" y="8297"/>
                </a:lnTo>
                <a:lnTo>
                  <a:pt x="10601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6"/>
          <p:cNvSpPr/>
          <p:nvPr/>
        </p:nvSpPr>
        <p:spPr>
          <a:xfrm flipH="1">
            <a:off x="1198727" y="4037295"/>
            <a:ext cx="497188" cy="133894"/>
          </a:xfrm>
          <a:custGeom>
            <a:avLst/>
            <a:gdLst/>
            <a:ahLst/>
            <a:cxnLst/>
            <a:rect l="l" t="t" r="r" b="b"/>
            <a:pathLst>
              <a:path w="30813" h="8298" extrusionOk="0">
                <a:moveTo>
                  <a:pt x="0" y="1"/>
                </a:moveTo>
                <a:lnTo>
                  <a:pt x="0" y="8297"/>
                </a:lnTo>
                <a:lnTo>
                  <a:pt x="30813" y="8297"/>
                </a:lnTo>
                <a:lnTo>
                  <a:pt x="3081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6"/>
          <p:cNvSpPr/>
          <p:nvPr/>
        </p:nvSpPr>
        <p:spPr>
          <a:xfrm flipH="1">
            <a:off x="5505" y="4037295"/>
            <a:ext cx="579996" cy="133894"/>
          </a:xfrm>
          <a:custGeom>
            <a:avLst/>
            <a:gdLst/>
            <a:ahLst/>
            <a:cxnLst/>
            <a:rect l="l" t="t" r="r" b="b"/>
            <a:pathLst>
              <a:path w="35945" h="8298" extrusionOk="0">
                <a:moveTo>
                  <a:pt x="1" y="1"/>
                </a:moveTo>
                <a:lnTo>
                  <a:pt x="1" y="8297"/>
                </a:lnTo>
                <a:lnTo>
                  <a:pt x="35945" y="8297"/>
                </a:lnTo>
                <a:lnTo>
                  <a:pt x="359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6"/>
          <p:cNvSpPr/>
          <p:nvPr/>
        </p:nvSpPr>
        <p:spPr>
          <a:xfrm flipH="1">
            <a:off x="933688" y="4037295"/>
            <a:ext cx="133894" cy="133894"/>
          </a:xfrm>
          <a:custGeom>
            <a:avLst/>
            <a:gdLst/>
            <a:ahLst/>
            <a:cxnLst/>
            <a:rect l="l" t="t" r="r" b="b"/>
            <a:pathLst>
              <a:path w="8298" h="8298" extrusionOk="0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46"/>
          <p:cNvSpPr/>
          <p:nvPr/>
        </p:nvSpPr>
        <p:spPr>
          <a:xfrm flipH="1">
            <a:off x="720893" y="4037295"/>
            <a:ext cx="133894" cy="133894"/>
          </a:xfrm>
          <a:custGeom>
            <a:avLst/>
            <a:gdLst/>
            <a:ahLst/>
            <a:cxnLst/>
            <a:rect l="l" t="t" r="r" b="b"/>
            <a:pathLst>
              <a:path w="8298" h="8298" extrusionOk="0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6"/>
          <p:cNvSpPr/>
          <p:nvPr/>
        </p:nvSpPr>
        <p:spPr>
          <a:xfrm flipH="1">
            <a:off x="5508" y="4258997"/>
            <a:ext cx="133878" cy="133894"/>
          </a:xfrm>
          <a:custGeom>
            <a:avLst/>
            <a:gdLst/>
            <a:ahLst/>
            <a:cxnLst/>
            <a:rect l="l" t="t" r="r" b="b"/>
            <a:pathLst>
              <a:path w="8297" h="8298" extrusionOk="0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6"/>
          <p:cNvSpPr/>
          <p:nvPr/>
        </p:nvSpPr>
        <p:spPr>
          <a:xfrm flipH="1">
            <a:off x="246918" y="4258997"/>
            <a:ext cx="1367368" cy="133894"/>
          </a:xfrm>
          <a:custGeom>
            <a:avLst/>
            <a:gdLst/>
            <a:ahLst/>
            <a:cxnLst/>
            <a:rect l="l" t="t" r="r" b="b"/>
            <a:pathLst>
              <a:path w="84742" h="8298" extrusionOk="0">
                <a:moveTo>
                  <a:pt x="1" y="0"/>
                </a:moveTo>
                <a:lnTo>
                  <a:pt x="1" y="8297"/>
                </a:lnTo>
                <a:lnTo>
                  <a:pt x="84741" y="8297"/>
                </a:lnTo>
                <a:lnTo>
                  <a:pt x="847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4" name="Google Shape;714;p46"/>
          <p:cNvCxnSpPr/>
          <p:nvPr/>
        </p:nvCxnSpPr>
        <p:spPr>
          <a:xfrm rot="10800000" flipH="1">
            <a:off x="3351874" y="1570575"/>
            <a:ext cx="1879500" cy="13269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15" name="Google Shape;715;p46"/>
          <p:cNvCxnSpPr/>
          <p:nvPr/>
        </p:nvCxnSpPr>
        <p:spPr>
          <a:xfrm rot="10800000" flipH="1">
            <a:off x="3351874" y="2455275"/>
            <a:ext cx="1879500" cy="4422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16" name="Google Shape;716;p46"/>
          <p:cNvCxnSpPr/>
          <p:nvPr/>
        </p:nvCxnSpPr>
        <p:spPr>
          <a:xfrm>
            <a:off x="3351874" y="2897475"/>
            <a:ext cx="1879500" cy="4422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17" name="Google Shape;717;p46"/>
          <p:cNvCxnSpPr/>
          <p:nvPr/>
        </p:nvCxnSpPr>
        <p:spPr>
          <a:xfrm>
            <a:off x="3351874" y="2897513"/>
            <a:ext cx="1879500" cy="13269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0" name="Google Shape;695;p46">
            <a:extLst>
              <a:ext uri="{FF2B5EF4-FFF2-40B4-BE49-F238E27FC236}">
                <a16:creationId xmlns:a16="http://schemas.microsoft.com/office/drawing/2014/main" id="{8C579125-F81D-467A-B5CA-3C619E74DC50}"/>
              </a:ext>
            </a:extLst>
          </p:cNvPr>
          <p:cNvSpPr txBox="1">
            <a:spLocks/>
          </p:cNvSpPr>
          <p:nvPr/>
        </p:nvSpPr>
        <p:spPr>
          <a:xfrm flipH="1">
            <a:off x="2635130" y="4385164"/>
            <a:ext cx="3873739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 Mono"/>
              <a:buNone/>
              <a:defRPr sz="2800" b="1" i="0" u="none" strike="noStrike" cap="none">
                <a:solidFill>
                  <a:schemeClr val="lt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1600" u="sng" dirty="0">
                <a:solidFill>
                  <a:schemeClr val="dk2"/>
                </a:solidFill>
              </a:rPr>
              <a:t>Dokumentáció</a:t>
            </a:r>
          </a:p>
        </p:txBody>
      </p:sp>
      <p:sp>
        <p:nvSpPr>
          <p:cNvPr id="41" name="Google Shape;696;p46">
            <a:extLst>
              <a:ext uri="{FF2B5EF4-FFF2-40B4-BE49-F238E27FC236}">
                <a16:creationId xmlns:a16="http://schemas.microsoft.com/office/drawing/2014/main" id="{3D163F6D-DCD1-44BC-A3D6-F3D847F62EB6}"/>
              </a:ext>
            </a:extLst>
          </p:cNvPr>
          <p:cNvSpPr txBox="1">
            <a:spLocks/>
          </p:cNvSpPr>
          <p:nvPr/>
        </p:nvSpPr>
        <p:spPr>
          <a:xfrm flipH="1">
            <a:off x="585488" y="4593619"/>
            <a:ext cx="3804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naheim"/>
              <a:buChar char="●"/>
              <a:defRPr sz="18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buFont typeface="Anaheim"/>
              <a:buNone/>
            </a:pPr>
            <a:r>
              <a:rPr lang="hu-HU" sz="1400" dirty="0"/>
              <a:t>Programleírás a felhasználó számára, </a:t>
            </a:r>
            <a:r>
              <a:rPr lang="hu-HU" sz="1400" dirty="0" err="1"/>
              <a:t>help</a:t>
            </a:r>
            <a:r>
              <a:rPr lang="hu-HU" sz="1400" dirty="0"/>
              <a:t>, súgó készítés a programhoz.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naheim"/>
              <a:buNone/>
            </a:pPr>
            <a:endParaRPr lang="hu-HU" sz="1400" dirty="0"/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B942372C-542C-4EDC-B20C-B42279031A70}"/>
              </a:ext>
            </a:extLst>
          </p:cNvPr>
          <p:cNvCxnSpPr/>
          <p:nvPr/>
        </p:nvCxnSpPr>
        <p:spPr>
          <a:xfrm>
            <a:off x="3504300" y="3382100"/>
            <a:ext cx="5049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E6416C90-7879-411C-89FB-54977D990F60}"/>
              </a:ext>
            </a:extLst>
          </p:cNvPr>
          <p:cNvCxnSpPr>
            <a:cxnSpLocks/>
          </p:cNvCxnSpPr>
          <p:nvPr/>
        </p:nvCxnSpPr>
        <p:spPr>
          <a:xfrm>
            <a:off x="4009292" y="3382100"/>
            <a:ext cx="0" cy="94384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Ellipszis 14">
            <a:extLst>
              <a:ext uri="{FF2B5EF4-FFF2-40B4-BE49-F238E27FC236}">
                <a16:creationId xmlns:a16="http://schemas.microsoft.com/office/drawing/2014/main" id="{607F5C2C-CAB6-4CD6-814E-04F4B96E24FA}"/>
              </a:ext>
            </a:extLst>
          </p:cNvPr>
          <p:cNvSpPr/>
          <p:nvPr/>
        </p:nvSpPr>
        <p:spPr>
          <a:xfrm>
            <a:off x="3991707" y="4276361"/>
            <a:ext cx="45719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7620508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ming Lesson by Slidesgo">
  <a:themeElements>
    <a:clrScheme name="Simple Light">
      <a:dk1>
        <a:srgbClr val="1B1464"/>
      </a:dk1>
      <a:lt1>
        <a:srgbClr val="FFFFFF"/>
      </a:lt1>
      <a:dk2>
        <a:srgbClr val="00FFC5"/>
      </a:dk2>
      <a:lt2>
        <a:srgbClr val="EC008C"/>
      </a:lt2>
      <a:accent1>
        <a:srgbClr val="1B1464"/>
      </a:accent1>
      <a:accent2>
        <a:srgbClr val="00FFC5"/>
      </a:accent2>
      <a:accent3>
        <a:srgbClr val="EC008C"/>
      </a:accent3>
      <a:accent4>
        <a:srgbClr val="1B1464"/>
      </a:accent4>
      <a:accent5>
        <a:srgbClr val="00FFC5"/>
      </a:accent5>
      <a:accent6>
        <a:srgbClr val="EC008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1433</Words>
  <Application>Microsoft Office PowerPoint</Application>
  <PresentationFormat>Diavetítés a képernyőre (16:9 oldalarány)</PresentationFormat>
  <Paragraphs>315</Paragraphs>
  <Slides>42</Slides>
  <Notes>26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56" baseType="lpstr">
      <vt:lpstr>Calibri</vt:lpstr>
      <vt:lpstr>Roboto</vt:lpstr>
      <vt:lpstr>Anaheim</vt:lpstr>
      <vt:lpstr>Nunito Light</vt:lpstr>
      <vt:lpstr>Barlow Condensed ExtraBold</vt:lpstr>
      <vt:lpstr>Cambria Math</vt:lpstr>
      <vt:lpstr>Raleway SemiBold</vt:lpstr>
      <vt:lpstr>Open Sans</vt:lpstr>
      <vt:lpstr>Roboto Condensed Light</vt:lpstr>
      <vt:lpstr>Overpass Mono</vt:lpstr>
      <vt:lpstr>Arial</vt:lpstr>
      <vt:lpstr>Consolas</vt:lpstr>
      <vt:lpstr>Congenial</vt:lpstr>
      <vt:lpstr>Programming Lesson by Slidesgo</vt:lpstr>
      <vt:lpstr>Programozás alapok</vt:lpstr>
      <vt:lpstr>Program [programozás]</vt:lpstr>
      <vt:lpstr>Programozási nyelvek</vt:lpstr>
      <vt:lpstr>Kód értelmezése</vt:lpstr>
      <vt:lpstr>Programozás részletekből 01</vt:lpstr>
      <vt:lpstr>Megoldás 01</vt:lpstr>
      <vt:lpstr>Programozás részletekből 02</vt:lpstr>
      <vt:lpstr>Megoldás 02</vt:lpstr>
      <vt:lpstr>A programkészítés lépései</vt:lpstr>
      <vt:lpstr>Számológép </vt:lpstr>
      <vt:lpstr>Változók </vt:lpstr>
      <vt:lpstr>Változók létrehozása </vt:lpstr>
      <vt:lpstr>Változók </vt:lpstr>
      <vt:lpstr>Változók </vt:lpstr>
      <vt:lpstr>Operátorok</vt:lpstr>
      <vt:lpstr>Házi feladat: másodfokú egyenlet megoldóképlete</vt:lpstr>
      <vt:lpstr>Adatbekérés</vt:lpstr>
      <vt:lpstr>Adatbekérés</vt:lpstr>
      <vt:lpstr>Adatbekérés</vt:lpstr>
      <vt:lpstr>Elágazások</vt:lpstr>
      <vt:lpstr>Elágazások</vt:lpstr>
      <vt:lpstr>Elágazások</vt:lpstr>
      <vt:lpstr>Elágazások</vt:lpstr>
      <vt:lpstr>Logikai operátorok</vt:lpstr>
      <vt:lpstr>Logikai kifejezésminták</vt:lpstr>
      <vt:lpstr>Logikai kifejezésminták</vt:lpstr>
      <vt:lpstr>Random számok</vt:lpstr>
      <vt:lpstr>While ciklus</vt:lpstr>
      <vt:lpstr>While ciklus</vt:lpstr>
      <vt:lpstr>While ciklus</vt:lpstr>
      <vt:lpstr>While ciklus példa</vt:lpstr>
      <vt:lpstr>For ciklus</vt:lpstr>
      <vt:lpstr>For ciklus</vt:lpstr>
      <vt:lpstr>Listák</vt:lpstr>
      <vt:lpstr>Listák</vt:lpstr>
      <vt:lpstr>Összegzés tétele</vt:lpstr>
      <vt:lpstr>Eljárások</vt:lpstr>
      <vt:lpstr>Eljárások</vt:lpstr>
      <vt:lpstr>Eljárások</vt:lpstr>
      <vt:lpstr>Függvények</vt:lpstr>
      <vt:lpstr>Függvények</vt:lpstr>
      <vt:lpstr>Függvények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Programozás alapok</dc:title>
  <dc:creator>Daróczi család</dc:creator>
  <cp:lastModifiedBy>Daróczi Zsolt</cp:lastModifiedBy>
  <cp:revision>36</cp:revision>
  <dcterms:modified xsi:type="dcterms:W3CDTF">2023-09-05T16:58:22Z</dcterms:modified>
</cp:coreProperties>
</file>